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
  </p:notesMasterIdLst>
  <p:sldIdLst>
    <p:sldId id="295" r:id="rId2"/>
  </p:sldIdLst>
  <p:sldSz cx="36576000" cy="20574000"/>
  <p:notesSz cx="6858000" cy="9144000"/>
  <p:embeddedFontLst>
    <p:embeddedFont>
      <p:font typeface="Calibri" panose="020F0502020204030204" pitchFamily="34" charset="0"/>
      <p:regular r:id="rId4"/>
      <p:bold r:id="rId5"/>
      <p:italic r:id="rId6"/>
      <p:boldItalic r:id="rId7"/>
    </p:embeddedFont>
    <p:embeddedFont>
      <p:font typeface="Dosis ExtraLight" panose="020B0604020202020204" charset="0"/>
      <p:regular r:id="rId8"/>
      <p:bold r:id="rId9"/>
    </p:embeddedFont>
    <p:embeddedFont>
      <p:font typeface="Titillium Web" panose="020B0604020202020204" charset="0"/>
      <p:regular r:id="rId10"/>
      <p:bold r:id="rId11"/>
      <p:italic r:id="rId12"/>
      <p:boldItalic r:id="rId13"/>
    </p:embeddedFont>
    <p:embeddedFont>
      <p:font typeface="Titillium Web Light"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bella, Abigail Leavitt" initials="LAL" lastIdx="1" clrIdx="0">
    <p:extLst>
      <p:ext uri="{19B8F6BF-5375-455C-9EA6-DF929625EA0E}">
        <p15:presenceInfo xmlns:p15="http://schemas.microsoft.com/office/powerpoint/2012/main" userId="Labella, Abigail Leavit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35"/>
    <a:srgbClr val="899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83" autoAdjust="0"/>
  </p:normalViewPr>
  <p:slideViewPr>
    <p:cSldViewPr snapToGrid="0">
      <p:cViewPr>
        <p:scale>
          <a:sx n="28" d="100"/>
          <a:sy n="28" d="100"/>
        </p:scale>
        <p:origin x="16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commentAuthors" Target="commentAuthors.xml"/><Relationship Id="rId3" Type="http://schemas.openxmlformats.org/officeDocument/2006/relationships/notesMaster" Target="notesMasters/notes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BANNER BACKGROUND – this was generated using DALE-2. This is the place to add a little punch or visual excitement </a:t>
            </a:r>
          </a:p>
          <a:p>
            <a:r>
              <a:rPr lang="en-US" dirty="0"/>
              <a:t>COLORS –The </a:t>
            </a:r>
            <a:r>
              <a:rPr lang="en-US" i="1" dirty="0"/>
              <a:t>exact </a:t>
            </a:r>
            <a:r>
              <a:rPr lang="en-US" i="0" dirty="0"/>
              <a:t>UNC Charlotte colors can be found here: https://brand.charlotte.edu/visual-identity/color-palette/</a:t>
            </a:r>
          </a:p>
          <a:p>
            <a:r>
              <a:rPr lang="en-US" i="0" dirty="0"/>
              <a:t>Icons – I really like getting icons from https://www.flaticon.com/</a:t>
            </a:r>
          </a:p>
          <a:p>
            <a:r>
              <a:rPr lang="en-US" i="0" dirty="0"/>
              <a:t>Yes, you should include a picture of yourself with your contact information. There are times at conferences where you may not be in front of your poster. This allows people to find you if they have questions or want to get in touch</a:t>
            </a:r>
            <a:endParaRPr lang="en-US" dirty="0"/>
          </a:p>
        </p:txBody>
      </p:sp>
    </p:spTree>
    <p:extLst>
      <p:ext uri="{BB962C8B-B14F-4D97-AF65-F5344CB8AC3E}">
        <p14:creationId xmlns:p14="http://schemas.microsoft.com/office/powerpoint/2010/main" val="3168442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3367088"/>
            <a:ext cx="27432000" cy="7162800"/>
          </a:xfrm>
          <a:prstGeom prst="rect">
            <a:avLst/>
          </a:prstGeo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4572000" y="10806112"/>
            <a:ext cx="27432000" cy="4967288"/>
          </a:xfrm>
          <a:prstGeom prst="rect">
            <a:avLst/>
          </a:prstGeo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B3955A-AF0C-474C-AB63-D1267D0C244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0B4BE-4EEE-4CAF-BF13-786D86325AC9}" type="slidenum">
              <a:rPr lang="en-US" smtClean="0"/>
              <a:t>‹#›</a:t>
            </a:fld>
            <a:endParaRPr lang="en-US"/>
          </a:p>
        </p:txBody>
      </p:sp>
    </p:spTree>
    <p:extLst>
      <p:ext uri="{BB962C8B-B14F-4D97-AF65-F5344CB8AC3E}">
        <p14:creationId xmlns:p14="http://schemas.microsoft.com/office/powerpoint/2010/main" val="104810389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73200" y="2957500"/>
            <a:ext cx="27044400" cy="3429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2873200" y="6934200"/>
            <a:ext cx="27044400" cy="11922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366124" y="18880804"/>
            <a:ext cx="2194800" cy="1574400"/>
          </a:xfrm>
          <a:prstGeom prst="rect">
            <a:avLst/>
          </a:prstGeom>
          <a:noFill/>
          <a:ln>
            <a:noFill/>
          </a:ln>
        </p:spPr>
        <p:txBody>
          <a:bodyPr spcFirstLastPara="1" wrap="square" lIns="91425" tIns="91425" rIns="91425" bIns="91425" anchor="ctr" anchorCtr="0">
            <a:noAutofit/>
          </a:bodyPr>
          <a:lstStyle>
            <a:lvl1pPr lvl="0">
              <a:buNone/>
              <a:defRPr sz="4800">
                <a:solidFill>
                  <a:schemeClr val="dk2"/>
                </a:solidFill>
                <a:latin typeface="Dosis ExtraLight"/>
                <a:ea typeface="Dosis ExtraLight"/>
                <a:cs typeface="Dosis ExtraLight"/>
                <a:sym typeface="Dosis ExtraLight"/>
              </a:defRPr>
            </a:lvl1pPr>
            <a:lvl2pPr lvl="1">
              <a:buNone/>
              <a:defRPr sz="4800">
                <a:solidFill>
                  <a:schemeClr val="dk2"/>
                </a:solidFill>
                <a:latin typeface="Dosis ExtraLight"/>
                <a:ea typeface="Dosis ExtraLight"/>
                <a:cs typeface="Dosis ExtraLight"/>
                <a:sym typeface="Dosis ExtraLight"/>
              </a:defRPr>
            </a:lvl2pPr>
            <a:lvl3pPr lvl="2">
              <a:buNone/>
              <a:defRPr sz="4800">
                <a:solidFill>
                  <a:schemeClr val="dk2"/>
                </a:solidFill>
                <a:latin typeface="Dosis ExtraLight"/>
                <a:ea typeface="Dosis ExtraLight"/>
                <a:cs typeface="Dosis ExtraLight"/>
                <a:sym typeface="Dosis ExtraLight"/>
              </a:defRPr>
            </a:lvl3pPr>
            <a:lvl4pPr lvl="3">
              <a:buNone/>
              <a:defRPr sz="4800">
                <a:solidFill>
                  <a:schemeClr val="dk2"/>
                </a:solidFill>
                <a:latin typeface="Dosis ExtraLight"/>
                <a:ea typeface="Dosis ExtraLight"/>
                <a:cs typeface="Dosis ExtraLight"/>
                <a:sym typeface="Dosis ExtraLight"/>
              </a:defRPr>
            </a:lvl4pPr>
            <a:lvl5pPr lvl="4">
              <a:buNone/>
              <a:defRPr sz="4800">
                <a:solidFill>
                  <a:schemeClr val="dk2"/>
                </a:solidFill>
                <a:latin typeface="Dosis ExtraLight"/>
                <a:ea typeface="Dosis ExtraLight"/>
                <a:cs typeface="Dosis ExtraLight"/>
                <a:sym typeface="Dosis ExtraLight"/>
              </a:defRPr>
            </a:lvl5pPr>
            <a:lvl6pPr lvl="5">
              <a:buNone/>
              <a:defRPr sz="4800">
                <a:solidFill>
                  <a:schemeClr val="dk2"/>
                </a:solidFill>
                <a:latin typeface="Dosis ExtraLight"/>
                <a:ea typeface="Dosis ExtraLight"/>
                <a:cs typeface="Dosis ExtraLight"/>
                <a:sym typeface="Dosis ExtraLight"/>
              </a:defRPr>
            </a:lvl6pPr>
            <a:lvl7pPr lvl="6">
              <a:buNone/>
              <a:defRPr sz="4800">
                <a:solidFill>
                  <a:schemeClr val="dk2"/>
                </a:solidFill>
                <a:latin typeface="Dosis ExtraLight"/>
                <a:ea typeface="Dosis ExtraLight"/>
                <a:cs typeface="Dosis ExtraLight"/>
                <a:sym typeface="Dosis ExtraLight"/>
              </a:defRPr>
            </a:lvl7pPr>
            <a:lvl8pPr lvl="7">
              <a:buNone/>
              <a:defRPr sz="4800">
                <a:solidFill>
                  <a:schemeClr val="dk2"/>
                </a:solidFill>
                <a:latin typeface="Dosis ExtraLight"/>
                <a:ea typeface="Dosis ExtraLight"/>
                <a:cs typeface="Dosis ExtraLight"/>
                <a:sym typeface="Dosis ExtraLight"/>
              </a:defRPr>
            </a:lvl8pPr>
            <a:lvl9pPr lvl="8">
              <a:buNone/>
              <a:defRPr sz="4800">
                <a:solidFill>
                  <a:schemeClr val="dk2"/>
                </a:solidFill>
                <a:latin typeface="Dosis ExtraLight"/>
                <a:ea typeface="Dosis ExtraLight"/>
                <a:cs typeface="Dosis ExtraLight"/>
                <a:sym typeface="Dosis ExtraLight"/>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60"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a:extLst>
              <a:ext uri="{FF2B5EF4-FFF2-40B4-BE49-F238E27FC236}">
                <a16:creationId xmlns:a16="http://schemas.microsoft.com/office/drawing/2014/main" id="{4C89AF32-E92E-4359-B8A8-188F15193785}"/>
              </a:ext>
            </a:extLst>
          </p:cNvPr>
          <p:cNvPicPr>
            <a:picLocks noChangeAspect="1"/>
          </p:cNvPicPr>
          <p:nvPr/>
        </p:nvPicPr>
        <p:blipFill rotWithShape="1">
          <a:blip r:embed="rId3"/>
          <a:srcRect t="32236" b="56413"/>
          <a:stretch/>
        </p:blipFill>
        <p:spPr>
          <a:xfrm>
            <a:off x="1" y="0"/>
            <a:ext cx="36576000" cy="4173174"/>
          </a:xfrm>
          <a:prstGeom prst="rect">
            <a:avLst/>
          </a:prstGeom>
        </p:spPr>
      </p:pic>
      <p:sp>
        <p:nvSpPr>
          <p:cNvPr id="286" name="Rectangle 285">
            <a:extLst>
              <a:ext uri="{FF2B5EF4-FFF2-40B4-BE49-F238E27FC236}">
                <a16:creationId xmlns:a16="http://schemas.microsoft.com/office/drawing/2014/main" id="{1D882FBC-75E6-4FD1-BC67-BF95752F8D6E}"/>
              </a:ext>
            </a:extLst>
          </p:cNvPr>
          <p:cNvSpPr/>
          <p:nvPr/>
        </p:nvSpPr>
        <p:spPr>
          <a:xfrm>
            <a:off x="9797894" y="4432206"/>
            <a:ext cx="8961120" cy="15913086"/>
          </a:xfrm>
          <a:prstGeom prst="rect">
            <a:avLst/>
          </a:prstGeom>
          <a:solidFill>
            <a:srgbClr val="005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155AF89C-D15D-4510-AD85-A8705369B622}"/>
              </a:ext>
            </a:extLst>
          </p:cNvPr>
          <p:cNvSpPr/>
          <p:nvPr/>
        </p:nvSpPr>
        <p:spPr>
          <a:xfrm>
            <a:off x="19063181" y="4474872"/>
            <a:ext cx="17197998" cy="13989213"/>
          </a:xfrm>
          <a:prstGeom prst="rect">
            <a:avLst/>
          </a:prstGeom>
          <a:solidFill>
            <a:srgbClr val="005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AEE34760-1508-4CC8-8EFE-7CFBDDFD69B4}"/>
              </a:ext>
            </a:extLst>
          </p:cNvPr>
          <p:cNvSpPr/>
          <p:nvPr/>
        </p:nvSpPr>
        <p:spPr>
          <a:xfrm>
            <a:off x="1046256" y="327296"/>
            <a:ext cx="34595266" cy="3622975"/>
          </a:xfrm>
          <a:prstGeom prst="rect">
            <a:avLst/>
          </a:prstGeom>
          <a:solidFill>
            <a:srgbClr val="005035">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a:extLst>
              <a:ext uri="{FF2B5EF4-FFF2-40B4-BE49-F238E27FC236}">
                <a16:creationId xmlns:a16="http://schemas.microsoft.com/office/drawing/2014/main" id="{DA748B29-45B9-4B14-915E-62534F25C9ED}"/>
              </a:ext>
            </a:extLst>
          </p:cNvPr>
          <p:cNvPicPr>
            <a:picLocks noChangeAspect="1"/>
          </p:cNvPicPr>
          <p:nvPr/>
        </p:nvPicPr>
        <p:blipFill>
          <a:blip r:embed="rId4"/>
          <a:stretch>
            <a:fillRect/>
          </a:stretch>
        </p:blipFill>
        <p:spPr>
          <a:xfrm>
            <a:off x="31985737" y="1187386"/>
            <a:ext cx="3255580" cy="1665702"/>
          </a:xfrm>
          <a:prstGeom prst="rect">
            <a:avLst/>
          </a:prstGeom>
        </p:spPr>
      </p:pic>
      <p:grpSp>
        <p:nvGrpSpPr>
          <p:cNvPr id="285" name="Group 284">
            <a:extLst>
              <a:ext uri="{FF2B5EF4-FFF2-40B4-BE49-F238E27FC236}">
                <a16:creationId xmlns:a16="http://schemas.microsoft.com/office/drawing/2014/main" id="{393ACBC3-9D9A-4EA4-9120-CAC5885F08C6}"/>
              </a:ext>
            </a:extLst>
          </p:cNvPr>
          <p:cNvGrpSpPr/>
          <p:nvPr/>
        </p:nvGrpSpPr>
        <p:grpSpPr>
          <a:xfrm>
            <a:off x="934481" y="433017"/>
            <a:ext cx="26618622" cy="3400585"/>
            <a:chOff x="920919" y="616843"/>
            <a:chExt cx="26618622" cy="3400585"/>
          </a:xfrm>
        </p:grpSpPr>
        <p:sp>
          <p:nvSpPr>
            <p:cNvPr id="280" name="TextBox 279">
              <a:extLst>
                <a:ext uri="{FF2B5EF4-FFF2-40B4-BE49-F238E27FC236}">
                  <a16:creationId xmlns:a16="http://schemas.microsoft.com/office/drawing/2014/main" id="{FE5390B4-C7C9-4137-BC0D-ACE8D430A521}"/>
                </a:ext>
              </a:extLst>
            </p:cNvPr>
            <p:cNvSpPr txBox="1"/>
            <p:nvPr/>
          </p:nvSpPr>
          <p:spPr>
            <a:xfrm>
              <a:off x="920919" y="616843"/>
              <a:ext cx="26618622" cy="1815882"/>
            </a:xfrm>
            <a:prstGeom prst="rect">
              <a:avLst/>
            </a:prstGeom>
            <a:noFill/>
          </p:spPr>
          <p:txBody>
            <a:bodyPr wrap="square">
              <a:spAutoFit/>
            </a:bodyPr>
            <a:lstStyle/>
            <a:p>
              <a:r>
                <a:rPr lang="en-US" dirty="0">
                  <a:solidFill>
                    <a:schemeClr val="bg1"/>
                  </a:solidFill>
                  <a:latin typeface="Titillium Web" panose="00000500000000000000" pitchFamily="2" charset="0"/>
                </a:rPr>
                <a:t>Characterization of the Evolutionary Forces Acting on Genomic Regions Associated with &gt;600 Human Complex Traits</a:t>
              </a:r>
            </a:p>
          </p:txBody>
        </p:sp>
        <p:sp>
          <p:nvSpPr>
            <p:cNvPr id="283" name="TextBox 282">
              <a:extLst>
                <a:ext uri="{FF2B5EF4-FFF2-40B4-BE49-F238E27FC236}">
                  <a16:creationId xmlns:a16="http://schemas.microsoft.com/office/drawing/2014/main" id="{7342E18C-8730-4386-BF4B-6DF38E762174}"/>
                </a:ext>
              </a:extLst>
            </p:cNvPr>
            <p:cNvSpPr txBox="1"/>
            <p:nvPr/>
          </p:nvSpPr>
          <p:spPr>
            <a:xfrm>
              <a:off x="920919" y="2578746"/>
              <a:ext cx="18288000" cy="769441"/>
            </a:xfrm>
            <a:prstGeom prst="rect">
              <a:avLst/>
            </a:prstGeom>
            <a:noFill/>
          </p:spPr>
          <p:txBody>
            <a:bodyPr wrap="square">
              <a:spAutoFit/>
            </a:bodyPr>
            <a:lstStyle/>
            <a:p>
              <a:r>
                <a:rPr lang="en-US" sz="4400" dirty="0">
                  <a:solidFill>
                    <a:schemeClr val="bg1"/>
                  </a:solidFill>
                  <a:latin typeface="Titillium Web" panose="00000500000000000000" pitchFamily="2" charset="0"/>
                </a:rPr>
                <a:t>Abigail LaBella</a:t>
              </a:r>
              <a:r>
                <a:rPr lang="en-US" sz="4400" baseline="30000" dirty="0">
                  <a:solidFill>
                    <a:schemeClr val="bg1"/>
                  </a:solidFill>
                  <a:latin typeface="Titillium Web" panose="00000500000000000000" pitchFamily="2" charset="0"/>
                </a:rPr>
                <a:t>†1</a:t>
              </a:r>
              <a:r>
                <a:rPr lang="en-US" sz="4400" dirty="0">
                  <a:solidFill>
                    <a:schemeClr val="bg1"/>
                  </a:solidFill>
                  <a:latin typeface="Titillium Web" panose="00000500000000000000" pitchFamily="2" charset="0"/>
                </a:rPr>
                <a:t>, </a:t>
              </a:r>
              <a:r>
                <a:rPr lang="en-US" sz="4400" dirty="0" err="1">
                  <a:solidFill>
                    <a:schemeClr val="bg1"/>
                  </a:solidFill>
                  <a:latin typeface="Titillium Web" panose="00000500000000000000" pitchFamily="2" charset="0"/>
                </a:rPr>
                <a:t>Abin</a:t>
              </a:r>
              <a:r>
                <a:rPr lang="en-US" sz="4400" dirty="0">
                  <a:solidFill>
                    <a:schemeClr val="bg1"/>
                  </a:solidFill>
                  <a:latin typeface="Titillium Web" panose="00000500000000000000" pitchFamily="2" charset="0"/>
                </a:rPr>
                <a:t> Abraham</a:t>
              </a:r>
              <a:r>
                <a:rPr lang="en-US" sz="4400" baseline="30000" dirty="0">
                  <a:solidFill>
                    <a:schemeClr val="bg1"/>
                  </a:solidFill>
                  <a:latin typeface="Titillium Web" panose="00000500000000000000" pitchFamily="2" charset="0"/>
                </a:rPr>
                <a:t>†2,3</a:t>
              </a:r>
              <a:r>
                <a:rPr lang="en-US" sz="4400" dirty="0">
                  <a:solidFill>
                    <a:schemeClr val="bg1"/>
                  </a:solidFill>
                  <a:latin typeface="Titillium Web" panose="00000500000000000000" pitchFamily="2" charset="0"/>
                </a:rPr>
                <a:t>, John A. Capra*</a:t>
              </a:r>
              <a:r>
                <a:rPr lang="en-US" sz="4400" baseline="30000" dirty="0">
                  <a:solidFill>
                    <a:schemeClr val="bg1"/>
                  </a:solidFill>
                  <a:latin typeface="Titillium Web" panose="00000500000000000000" pitchFamily="2" charset="0"/>
                </a:rPr>
                <a:t>4 </a:t>
              </a:r>
              <a:r>
                <a:rPr lang="en-US" sz="4400" dirty="0">
                  <a:solidFill>
                    <a:schemeClr val="bg1"/>
                  </a:solidFill>
                  <a:latin typeface="Titillium Web" panose="00000500000000000000" pitchFamily="2" charset="0"/>
                </a:rPr>
                <a:t>, Antonis </a:t>
              </a:r>
              <a:r>
                <a:rPr lang="en-US" sz="4400" dirty="0" err="1">
                  <a:solidFill>
                    <a:schemeClr val="bg1"/>
                  </a:solidFill>
                  <a:latin typeface="Titillium Web" panose="00000500000000000000" pitchFamily="2" charset="0"/>
                </a:rPr>
                <a:t>Rokas</a:t>
              </a:r>
              <a:r>
                <a:rPr lang="en-US" sz="4400" dirty="0">
                  <a:solidFill>
                    <a:schemeClr val="bg1"/>
                  </a:solidFill>
                  <a:latin typeface="Titillium Web" panose="00000500000000000000" pitchFamily="2" charset="0"/>
                </a:rPr>
                <a:t>*</a:t>
              </a:r>
              <a:r>
                <a:rPr lang="en-US" sz="4400" baseline="30000" dirty="0">
                  <a:solidFill>
                    <a:schemeClr val="bg1"/>
                  </a:solidFill>
                  <a:latin typeface="Titillium Web" panose="00000500000000000000" pitchFamily="2" charset="0"/>
                </a:rPr>
                <a:t>1</a:t>
              </a:r>
              <a:endParaRPr lang="en-US" sz="4400" dirty="0">
                <a:solidFill>
                  <a:schemeClr val="bg1"/>
                </a:solidFill>
                <a:latin typeface="Titillium Web" panose="00000500000000000000" pitchFamily="2" charset="0"/>
              </a:endParaRPr>
            </a:p>
          </p:txBody>
        </p:sp>
        <p:sp>
          <p:nvSpPr>
            <p:cNvPr id="284" name="TextBox 283">
              <a:extLst>
                <a:ext uri="{FF2B5EF4-FFF2-40B4-BE49-F238E27FC236}">
                  <a16:creationId xmlns:a16="http://schemas.microsoft.com/office/drawing/2014/main" id="{6656E02F-488C-448A-A735-0D4B6FA370DA}"/>
                </a:ext>
              </a:extLst>
            </p:cNvPr>
            <p:cNvSpPr txBox="1"/>
            <p:nvPr/>
          </p:nvSpPr>
          <p:spPr>
            <a:xfrm>
              <a:off x="920919" y="3494208"/>
              <a:ext cx="18288000" cy="523220"/>
            </a:xfrm>
            <a:prstGeom prst="rect">
              <a:avLst/>
            </a:prstGeom>
            <a:noFill/>
          </p:spPr>
          <p:txBody>
            <a:bodyPr wrap="square">
              <a:spAutoFit/>
            </a:bodyPr>
            <a:lstStyle/>
            <a:p>
              <a:r>
                <a:rPr lang="en-US" sz="1400" dirty="0">
                  <a:solidFill>
                    <a:schemeClr val="bg1"/>
                  </a:solidFill>
                  <a:latin typeface="Titillium Web" panose="00000500000000000000" pitchFamily="2" charset="0"/>
                </a:rPr>
                <a:t>†Co-First, *Co-corresponding, 1. Department of Biological Sciences, Vanderbilt University, Nashville, TN USA 2. Medical Scientist Training Program, Vanderbilt University, Nashville, TN, USA</a:t>
              </a:r>
            </a:p>
            <a:p>
              <a:r>
                <a:rPr lang="en-US" sz="1400" dirty="0">
                  <a:solidFill>
                    <a:schemeClr val="bg1"/>
                  </a:solidFill>
                  <a:latin typeface="Titillium Web" panose="00000500000000000000" pitchFamily="2" charset="0"/>
                </a:rPr>
                <a:t>3. Vanderbilt Genetics Institute, VUMC, Nashville, TN, USA 4. Bakar Computational Health Sciences Institute and Department of Epidemiology and Biostatistics, University of California, San Francisco, San Francisco, CA 94143, USA</a:t>
              </a:r>
            </a:p>
          </p:txBody>
        </p:sp>
      </p:grpSp>
      <p:grpSp>
        <p:nvGrpSpPr>
          <p:cNvPr id="292" name="Group 291">
            <a:extLst>
              <a:ext uri="{FF2B5EF4-FFF2-40B4-BE49-F238E27FC236}">
                <a16:creationId xmlns:a16="http://schemas.microsoft.com/office/drawing/2014/main" id="{EA87B729-D64A-4D4A-BBF1-0EBA7FF49AFC}"/>
              </a:ext>
            </a:extLst>
          </p:cNvPr>
          <p:cNvGrpSpPr/>
          <p:nvPr/>
        </p:nvGrpSpPr>
        <p:grpSpPr>
          <a:xfrm>
            <a:off x="29323985" y="497286"/>
            <a:ext cx="2331087" cy="3319176"/>
            <a:chOff x="29802944" y="771008"/>
            <a:chExt cx="2331087" cy="3319176"/>
          </a:xfrm>
        </p:grpSpPr>
        <p:pic>
          <p:nvPicPr>
            <p:cNvPr id="290" name="Picture 289" descr="A person smiling for the camera&#10;&#10;Description automatically generated with medium confidence">
              <a:extLst>
                <a:ext uri="{FF2B5EF4-FFF2-40B4-BE49-F238E27FC236}">
                  <a16:creationId xmlns:a16="http://schemas.microsoft.com/office/drawing/2014/main" id="{4B582721-62C1-4F2F-B749-0B5A7A5B9E5E}"/>
                </a:ext>
              </a:extLst>
            </p:cNvPr>
            <p:cNvPicPr>
              <a:picLocks noChangeAspect="1"/>
            </p:cNvPicPr>
            <p:nvPr/>
          </p:nvPicPr>
          <p:blipFill rotWithShape="1">
            <a:blip r:embed="rId5"/>
            <a:srcRect t="13193"/>
            <a:stretch/>
          </p:blipFill>
          <p:spPr>
            <a:xfrm>
              <a:off x="29872483" y="771008"/>
              <a:ext cx="2192009" cy="2373972"/>
            </a:xfrm>
            <a:prstGeom prst="rect">
              <a:avLst/>
            </a:prstGeom>
          </p:spPr>
        </p:pic>
        <p:sp>
          <p:nvSpPr>
            <p:cNvPr id="291" name="TextBox 290">
              <a:extLst>
                <a:ext uri="{FF2B5EF4-FFF2-40B4-BE49-F238E27FC236}">
                  <a16:creationId xmlns:a16="http://schemas.microsoft.com/office/drawing/2014/main" id="{74F53DD8-1A34-41DB-A25A-7711645153E8}"/>
                </a:ext>
              </a:extLst>
            </p:cNvPr>
            <p:cNvSpPr txBox="1"/>
            <p:nvPr/>
          </p:nvSpPr>
          <p:spPr>
            <a:xfrm>
              <a:off x="29802944" y="3259187"/>
              <a:ext cx="2331087" cy="830997"/>
            </a:xfrm>
            <a:prstGeom prst="rect">
              <a:avLst/>
            </a:prstGeom>
            <a:noFill/>
          </p:spPr>
          <p:txBody>
            <a:bodyPr wrap="none" rtlCol="0">
              <a:spAutoFit/>
            </a:bodyPr>
            <a:lstStyle/>
            <a:p>
              <a:pPr algn="ctr"/>
              <a:r>
                <a:rPr lang="en-US" sz="1200" dirty="0">
                  <a:solidFill>
                    <a:schemeClr val="tx2"/>
                  </a:solidFill>
                  <a:latin typeface="Titillium Web" panose="00000500000000000000" pitchFamily="2" charset="0"/>
                </a:rPr>
                <a:t>Abigail Leavitt LaBella</a:t>
              </a:r>
            </a:p>
            <a:p>
              <a:pPr algn="ctr"/>
              <a:r>
                <a:rPr lang="en-US" sz="1200" dirty="0">
                  <a:solidFill>
                    <a:schemeClr val="tx2"/>
                  </a:solidFill>
                  <a:latin typeface="Titillium Web" panose="00000500000000000000" pitchFamily="2" charset="0"/>
                </a:rPr>
                <a:t>Abigail.l.labella@vanderbilt.edu</a:t>
              </a:r>
            </a:p>
            <a:p>
              <a:pPr algn="ctr"/>
              <a:r>
                <a:rPr lang="en-US" sz="1200" dirty="0">
                  <a:solidFill>
                    <a:schemeClr val="tx2"/>
                  </a:solidFill>
                  <a:latin typeface="Titillium Web" panose="00000500000000000000" pitchFamily="2" charset="0"/>
                </a:rPr>
                <a:t>Twitter: @abbeatsea</a:t>
              </a:r>
            </a:p>
            <a:p>
              <a:pPr algn="ctr"/>
              <a:r>
                <a:rPr lang="en-US" sz="1200" dirty="0">
                  <a:solidFill>
                    <a:schemeClr val="tx2"/>
                  </a:solidFill>
                  <a:latin typeface="Titillium Web" panose="00000500000000000000" pitchFamily="2" charset="0"/>
                </a:rPr>
                <a:t>Website: abigailleavittlabella.com</a:t>
              </a:r>
            </a:p>
          </p:txBody>
        </p:sp>
      </p:grpSp>
      <p:sp>
        <p:nvSpPr>
          <p:cNvPr id="287" name="Rectangle 286">
            <a:extLst>
              <a:ext uri="{FF2B5EF4-FFF2-40B4-BE49-F238E27FC236}">
                <a16:creationId xmlns:a16="http://schemas.microsoft.com/office/drawing/2014/main" id="{CAB0CD3F-84CB-4DCE-85F0-FDFC8E2569C9}"/>
              </a:ext>
            </a:extLst>
          </p:cNvPr>
          <p:cNvSpPr/>
          <p:nvPr/>
        </p:nvSpPr>
        <p:spPr>
          <a:xfrm>
            <a:off x="392944" y="4432206"/>
            <a:ext cx="8961120" cy="15913086"/>
          </a:xfrm>
          <a:prstGeom prst="rect">
            <a:avLst/>
          </a:prstGeom>
          <a:solidFill>
            <a:srgbClr val="005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43B9F861-4B0C-447F-BF58-F3B941FA6BFF}"/>
              </a:ext>
            </a:extLst>
          </p:cNvPr>
          <p:cNvSpPr/>
          <p:nvPr/>
        </p:nvSpPr>
        <p:spPr>
          <a:xfrm>
            <a:off x="667264" y="6474311"/>
            <a:ext cx="8412480" cy="13602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9E9903E3-3166-4428-9B3E-0373EB0DD6FD}"/>
              </a:ext>
            </a:extLst>
          </p:cNvPr>
          <p:cNvSpPr txBox="1"/>
          <p:nvPr/>
        </p:nvSpPr>
        <p:spPr>
          <a:xfrm>
            <a:off x="2797303" y="4559337"/>
            <a:ext cx="6282441" cy="1754326"/>
          </a:xfrm>
          <a:prstGeom prst="rect">
            <a:avLst/>
          </a:prstGeom>
          <a:noFill/>
        </p:spPr>
        <p:txBody>
          <a:bodyPr wrap="square" rtlCol="0">
            <a:spAutoFit/>
          </a:bodyPr>
          <a:lstStyle/>
          <a:p>
            <a:r>
              <a:rPr lang="en-US" sz="3600" dirty="0">
                <a:solidFill>
                  <a:schemeClr val="bg1"/>
                </a:solidFill>
                <a:latin typeface="Titillium Web" panose="00000500000000000000" pitchFamily="2" charset="0"/>
              </a:rPr>
              <a:t>What are we studying and why are we studying it? Details can be found here</a:t>
            </a:r>
          </a:p>
        </p:txBody>
      </p:sp>
      <p:grpSp>
        <p:nvGrpSpPr>
          <p:cNvPr id="295" name="Google Shape;839;p48">
            <a:extLst>
              <a:ext uri="{FF2B5EF4-FFF2-40B4-BE49-F238E27FC236}">
                <a16:creationId xmlns:a16="http://schemas.microsoft.com/office/drawing/2014/main" id="{ADFFF3E2-FF3B-4839-8887-074E3809397F}"/>
              </a:ext>
            </a:extLst>
          </p:cNvPr>
          <p:cNvGrpSpPr/>
          <p:nvPr/>
        </p:nvGrpSpPr>
        <p:grpSpPr>
          <a:xfrm>
            <a:off x="723961" y="4831559"/>
            <a:ext cx="1865095" cy="1243401"/>
            <a:chOff x="1473988" y="4609025"/>
            <a:chExt cx="457199" cy="304800"/>
          </a:xfrm>
          <a:solidFill>
            <a:schemeClr val="bg1"/>
          </a:solidFill>
        </p:grpSpPr>
        <p:sp>
          <p:nvSpPr>
            <p:cNvPr id="296" name="Google Shape;840;p48">
              <a:extLst>
                <a:ext uri="{FF2B5EF4-FFF2-40B4-BE49-F238E27FC236}">
                  <a16:creationId xmlns:a16="http://schemas.microsoft.com/office/drawing/2014/main" id="{E13448BA-34FF-468D-B5E7-96E44AC1E4BE}"/>
                </a:ext>
              </a:extLst>
            </p:cNvPr>
            <p:cNvSpPr/>
            <p:nvPr/>
          </p:nvSpPr>
          <p:spPr>
            <a:xfrm>
              <a:off x="1791170" y="4751900"/>
              <a:ext cx="140017" cy="114300"/>
            </a:xfrm>
            <a:custGeom>
              <a:avLst/>
              <a:gdLst/>
              <a:ahLst/>
              <a:cxnLst/>
              <a:rect l="l" t="t" r="r" b="b"/>
              <a:pathLst>
                <a:path w="140017" h="114300" extrusionOk="0">
                  <a:moveTo>
                    <a:pt x="54293" y="0"/>
                  </a:moveTo>
                  <a:lnTo>
                    <a:pt x="35243" y="0"/>
                  </a:lnTo>
                  <a:cubicBezTo>
                    <a:pt x="22860" y="0"/>
                    <a:pt x="11430" y="2858"/>
                    <a:pt x="0" y="7620"/>
                  </a:cubicBezTo>
                  <a:cubicBezTo>
                    <a:pt x="33338" y="31432"/>
                    <a:pt x="54293" y="70485"/>
                    <a:pt x="54293" y="114300"/>
                  </a:cubicBezTo>
                  <a:lnTo>
                    <a:pt x="140018" y="114300"/>
                  </a:lnTo>
                  <a:lnTo>
                    <a:pt x="140018" y="85725"/>
                  </a:lnTo>
                  <a:cubicBezTo>
                    <a:pt x="140018" y="38100"/>
                    <a:pt x="101918" y="0"/>
                    <a:pt x="54293" y="0"/>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841;p48">
              <a:extLst>
                <a:ext uri="{FF2B5EF4-FFF2-40B4-BE49-F238E27FC236}">
                  <a16:creationId xmlns:a16="http://schemas.microsoft.com/office/drawing/2014/main" id="{EE22AB4F-FD43-4D2C-AADE-3275B627A238}"/>
                </a:ext>
              </a:extLst>
            </p:cNvPr>
            <p:cNvSpPr/>
            <p:nvPr/>
          </p:nvSpPr>
          <p:spPr>
            <a:xfrm>
              <a:off x="1473988" y="4751900"/>
              <a:ext cx="140017" cy="114300"/>
            </a:xfrm>
            <a:custGeom>
              <a:avLst/>
              <a:gdLst/>
              <a:ahLst/>
              <a:cxnLst/>
              <a:rect l="l" t="t" r="r" b="b"/>
              <a:pathLst>
                <a:path w="140017" h="114300" extrusionOk="0">
                  <a:moveTo>
                    <a:pt x="140018" y="7620"/>
                  </a:moveTo>
                  <a:cubicBezTo>
                    <a:pt x="128588" y="2858"/>
                    <a:pt x="117158" y="0"/>
                    <a:pt x="104775" y="0"/>
                  </a:cubicBezTo>
                  <a:lnTo>
                    <a:pt x="85725" y="0"/>
                  </a:lnTo>
                  <a:cubicBezTo>
                    <a:pt x="38100" y="0"/>
                    <a:pt x="0" y="38100"/>
                    <a:pt x="0" y="85725"/>
                  </a:cubicBezTo>
                  <a:lnTo>
                    <a:pt x="0" y="114300"/>
                  </a:lnTo>
                  <a:lnTo>
                    <a:pt x="85725" y="114300"/>
                  </a:lnTo>
                  <a:cubicBezTo>
                    <a:pt x="85725" y="70485"/>
                    <a:pt x="106680" y="31432"/>
                    <a:pt x="140018" y="7620"/>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842;p48">
              <a:extLst>
                <a:ext uri="{FF2B5EF4-FFF2-40B4-BE49-F238E27FC236}">
                  <a16:creationId xmlns:a16="http://schemas.microsoft.com/office/drawing/2014/main" id="{CE018DCF-E70D-4477-B4CD-2642F410B442}"/>
                </a:ext>
              </a:extLst>
            </p:cNvPr>
            <p:cNvSpPr/>
            <p:nvPr/>
          </p:nvSpPr>
          <p:spPr>
            <a:xfrm>
              <a:off x="1588288" y="4761425"/>
              <a:ext cx="228600" cy="152400"/>
            </a:xfrm>
            <a:custGeom>
              <a:avLst/>
              <a:gdLst/>
              <a:ahLst/>
              <a:cxnLst/>
              <a:rect l="l" t="t" r="r" b="b"/>
              <a:pathLst>
                <a:path w="228600" h="152400" extrusionOk="0">
                  <a:moveTo>
                    <a:pt x="123825" y="0"/>
                  </a:moveTo>
                  <a:lnTo>
                    <a:pt x="104775" y="0"/>
                  </a:lnTo>
                  <a:cubicBezTo>
                    <a:pt x="46672" y="0"/>
                    <a:pt x="0" y="46672"/>
                    <a:pt x="0" y="104775"/>
                  </a:cubicBezTo>
                  <a:lnTo>
                    <a:pt x="0" y="152400"/>
                  </a:lnTo>
                  <a:lnTo>
                    <a:pt x="228600" y="152400"/>
                  </a:lnTo>
                  <a:lnTo>
                    <a:pt x="228600" y="104775"/>
                  </a:lnTo>
                  <a:cubicBezTo>
                    <a:pt x="228600" y="46672"/>
                    <a:pt x="181928" y="0"/>
                    <a:pt x="123825" y="0"/>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843;p48">
              <a:extLst>
                <a:ext uri="{FF2B5EF4-FFF2-40B4-BE49-F238E27FC236}">
                  <a16:creationId xmlns:a16="http://schemas.microsoft.com/office/drawing/2014/main" id="{1CDF0A72-7F46-47DE-AA96-C05F39ADC401}"/>
                </a:ext>
              </a:extLst>
            </p:cNvPr>
            <p:cNvSpPr/>
            <p:nvPr/>
          </p:nvSpPr>
          <p:spPr>
            <a:xfrm>
              <a:off x="1635913" y="4609025"/>
              <a:ext cx="133350" cy="133350"/>
            </a:xfrm>
            <a:custGeom>
              <a:avLst/>
              <a:gdLst/>
              <a:ahLst/>
              <a:cxnLst/>
              <a:rect l="l" t="t" r="r" b="b"/>
              <a:pathLst>
                <a:path w="133350" h="133350" extrusionOk="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844;p48">
              <a:extLst>
                <a:ext uri="{FF2B5EF4-FFF2-40B4-BE49-F238E27FC236}">
                  <a16:creationId xmlns:a16="http://schemas.microsoft.com/office/drawing/2014/main" id="{DA976782-D064-4497-9EB7-04A4FA153902}"/>
                </a:ext>
              </a:extLst>
            </p:cNvPr>
            <p:cNvSpPr/>
            <p:nvPr/>
          </p:nvSpPr>
          <p:spPr>
            <a:xfrm>
              <a:off x="1521613" y="4637600"/>
              <a:ext cx="95250" cy="95250"/>
            </a:xfrm>
            <a:custGeom>
              <a:avLst/>
              <a:gdLst/>
              <a:ahLst/>
              <a:cxnLst/>
              <a:rect l="l" t="t" r="r" b="b"/>
              <a:pathLst>
                <a:path w="95250" h="95250" extrusionOk="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845;p48">
              <a:extLst>
                <a:ext uri="{FF2B5EF4-FFF2-40B4-BE49-F238E27FC236}">
                  <a16:creationId xmlns:a16="http://schemas.microsoft.com/office/drawing/2014/main" id="{C036B03F-3685-4D9C-A3A7-94E8DF8430E8}"/>
                </a:ext>
              </a:extLst>
            </p:cNvPr>
            <p:cNvSpPr/>
            <p:nvPr/>
          </p:nvSpPr>
          <p:spPr>
            <a:xfrm>
              <a:off x="1788313" y="4637600"/>
              <a:ext cx="95250" cy="95250"/>
            </a:xfrm>
            <a:custGeom>
              <a:avLst/>
              <a:gdLst/>
              <a:ahLst/>
              <a:cxnLst/>
              <a:rect l="l" t="t" r="r" b="b"/>
              <a:pathLst>
                <a:path w="95250" h="95250" extrusionOk="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TextBox 302">
            <a:extLst>
              <a:ext uri="{FF2B5EF4-FFF2-40B4-BE49-F238E27FC236}">
                <a16:creationId xmlns:a16="http://schemas.microsoft.com/office/drawing/2014/main" id="{56257B5B-7DF3-444C-9A87-17DB45FA340B}"/>
              </a:ext>
            </a:extLst>
          </p:cNvPr>
          <p:cNvSpPr txBox="1"/>
          <p:nvPr/>
        </p:nvSpPr>
        <p:spPr>
          <a:xfrm>
            <a:off x="850144" y="6744301"/>
            <a:ext cx="8046720" cy="3816429"/>
          </a:xfrm>
          <a:prstGeom prst="rect">
            <a:avLst/>
          </a:prstGeom>
          <a:noFill/>
        </p:spPr>
        <p:txBody>
          <a:bodyPr wrap="square">
            <a:spAutoFit/>
          </a:bodyPr>
          <a:lstStyle/>
          <a:p>
            <a:pPr>
              <a:spcAft>
                <a:spcPts val="1200"/>
              </a:spcAft>
            </a:pPr>
            <a:r>
              <a:rPr lang="en-US" sz="2400" dirty="0">
                <a:latin typeface="Titillium Web" panose="00000500000000000000" pitchFamily="2" charset="0"/>
              </a:rPr>
              <a:t>Use this section to introduce the background of your study. An introductory figure our graphical abstract would go here</a:t>
            </a:r>
          </a:p>
          <a:p>
            <a:pPr marL="342900" indent="-342900">
              <a:spcAft>
                <a:spcPts val="1200"/>
              </a:spcAft>
              <a:buFont typeface="Arial" panose="020B0604020202020204" pitchFamily="34" charset="0"/>
              <a:buChar char="•"/>
            </a:pPr>
            <a:r>
              <a:rPr lang="en-US" sz="2400" dirty="0">
                <a:latin typeface="Titillium Web" panose="00000500000000000000" pitchFamily="2" charset="0"/>
              </a:rPr>
              <a:t>You can even use bullet points if that’s helpful</a:t>
            </a:r>
          </a:p>
          <a:p>
            <a:pPr marL="342900" indent="-342900">
              <a:spcAft>
                <a:spcPts val="1200"/>
              </a:spcAft>
              <a:buFont typeface="Arial" panose="020B0604020202020204" pitchFamily="34" charset="0"/>
              <a:buChar char="•"/>
            </a:pPr>
            <a:r>
              <a:rPr lang="en-US" sz="2400" dirty="0">
                <a:latin typeface="Titillium Web" panose="00000500000000000000" pitchFamily="2" charset="0"/>
              </a:rPr>
              <a:t>Point 2</a:t>
            </a:r>
          </a:p>
          <a:p>
            <a:pPr marL="342900" indent="-342900">
              <a:spcAft>
                <a:spcPts val="1200"/>
              </a:spcAft>
              <a:buFont typeface="Arial" panose="020B0604020202020204" pitchFamily="34" charset="0"/>
              <a:buChar char="•"/>
            </a:pPr>
            <a:r>
              <a:rPr lang="en-US" sz="2400" dirty="0">
                <a:latin typeface="Titillium Web" panose="00000500000000000000" pitchFamily="2" charset="0"/>
              </a:rPr>
              <a:t>Point 3</a:t>
            </a:r>
          </a:p>
          <a:p>
            <a:pPr>
              <a:spcAft>
                <a:spcPts val="1200"/>
              </a:spcAft>
            </a:pPr>
            <a:r>
              <a:rPr lang="en-US" sz="2400" b="1" dirty="0">
                <a:latin typeface="Titillium Web" panose="00000500000000000000" pitchFamily="2" charset="0"/>
              </a:rPr>
              <a:t>Our hypothesis is that this science will be cool and interesting</a:t>
            </a:r>
          </a:p>
          <a:p>
            <a:pPr>
              <a:spcAft>
                <a:spcPts val="1200"/>
              </a:spcAft>
            </a:pPr>
            <a:endParaRPr lang="en-US" sz="2400" dirty="0">
              <a:latin typeface="Titillium Web" panose="00000500000000000000" pitchFamily="2" charset="0"/>
            </a:endParaRPr>
          </a:p>
        </p:txBody>
      </p:sp>
      <p:pic>
        <p:nvPicPr>
          <p:cNvPr id="305" name="Picture 304">
            <a:extLst>
              <a:ext uri="{FF2B5EF4-FFF2-40B4-BE49-F238E27FC236}">
                <a16:creationId xmlns:a16="http://schemas.microsoft.com/office/drawing/2014/main" id="{4A000DD0-80FF-4A23-B425-6E90E9654A23}"/>
              </a:ext>
            </a:extLst>
          </p:cNvPr>
          <p:cNvPicPr>
            <a:picLocks noChangeAspect="1"/>
          </p:cNvPicPr>
          <p:nvPr/>
        </p:nvPicPr>
        <p:blipFill>
          <a:blip r:embed="rId6"/>
          <a:stretch>
            <a:fillRect/>
          </a:stretch>
        </p:blipFill>
        <p:spPr>
          <a:xfrm>
            <a:off x="1761698" y="10607354"/>
            <a:ext cx="6223611" cy="4408982"/>
          </a:xfrm>
          <a:prstGeom prst="rect">
            <a:avLst/>
          </a:prstGeom>
        </p:spPr>
      </p:pic>
      <p:cxnSp>
        <p:nvCxnSpPr>
          <p:cNvPr id="307" name="Straight Connector 306">
            <a:extLst>
              <a:ext uri="{FF2B5EF4-FFF2-40B4-BE49-F238E27FC236}">
                <a16:creationId xmlns:a16="http://schemas.microsoft.com/office/drawing/2014/main" id="{FD117863-655E-474E-90ED-717B8410596A}"/>
              </a:ext>
            </a:extLst>
          </p:cNvPr>
          <p:cNvCxnSpPr>
            <a:cxnSpLocks/>
          </p:cNvCxnSpPr>
          <p:nvPr/>
        </p:nvCxnSpPr>
        <p:spPr>
          <a:xfrm>
            <a:off x="850144" y="10286483"/>
            <a:ext cx="8046720" cy="0"/>
          </a:xfrm>
          <a:prstGeom prst="line">
            <a:avLst/>
          </a:prstGeom>
          <a:ln w="76200">
            <a:solidFill>
              <a:srgbClr val="899064"/>
            </a:solidFill>
          </a:ln>
        </p:spPr>
        <p:style>
          <a:lnRef idx="1">
            <a:schemeClr val="accent3"/>
          </a:lnRef>
          <a:fillRef idx="0">
            <a:schemeClr val="accent3"/>
          </a:fillRef>
          <a:effectRef idx="0">
            <a:schemeClr val="accent3"/>
          </a:effectRef>
          <a:fontRef idx="minor">
            <a:schemeClr val="tx1"/>
          </a:fontRef>
        </p:style>
      </p:cxnSp>
      <p:sp>
        <p:nvSpPr>
          <p:cNvPr id="308" name="TextBox 307">
            <a:extLst>
              <a:ext uri="{FF2B5EF4-FFF2-40B4-BE49-F238E27FC236}">
                <a16:creationId xmlns:a16="http://schemas.microsoft.com/office/drawing/2014/main" id="{5B53C50F-3DAB-4CAB-B134-A8266CD98E1A}"/>
              </a:ext>
            </a:extLst>
          </p:cNvPr>
          <p:cNvSpPr txBox="1"/>
          <p:nvPr/>
        </p:nvSpPr>
        <p:spPr>
          <a:xfrm>
            <a:off x="850144" y="16037388"/>
            <a:ext cx="8046720" cy="3785652"/>
          </a:xfrm>
          <a:prstGeom prst="rect">
            <a:avLst/>
          </a:prstGeom>
          <a:noFill/>
        </p:spPr>
        <p:txBody>
          <a:bodyPr wrap="square">
            <a:spAutoFit/>
          </a:bodyPr>
          <a:lstStyle/>
          <a:p>
            <a:pPr>
              <a:spcAft>
                <a:spcPts val="1200"/>
              </a:spcAft>
            </a:pPr>
            <a:r>
              <a:rPr lang="en-US" sz="2400" b="1" dirty="0">
                <a:latin typeface="Titillium Web" panose="00000500000000000000" pitchFamily="2" charset="0"/>
              </a:rPr>
              <a:t>Fig 1</a:t>
            </a:r>
            <a:r>
              <a:rPr lang="en-US" sz="2400" dirty="0">
                <a:latin typeface="Titillium Web" panose="00000500000000000000" pitchFamily="2" charset="0"/>
              </a:rPr>
              <a:t>: </a:t>
            </a:r>
            <a:r>
              <a:rPr lang="en-US" sz="2400" b="1" dirty="0">
                <a:latin typeface="Titillium Web" panose="00000500000000000000" pitchFamily="2" charset="0"/>
              </a:rPr>
              <a:t>Figure Title.</a:t>
            </a:r>
            <a:r>
              <a:rPr lang="en-US" sz="2400" dirty="0">
                <a:latin typeface="Titillium Web" panose="00000500000000000000" pitchFamily="2" charset="0"/>
              </a:rPr>
              <a:t> Describe the figure here. Provide more detail associated with your figure than anywhere else. In an age where the sheer volume of information vies for our attention, scientists are increasingly concerned about whether their research is truly making an impact. To address this concern, a novel experiment was designed to explore the often elusive question: "Is anyone paying attention to the science we are </a:t>
            </a:r>
            <a:r>
              <a:rPr lang="en-US" sz="2400" dirty="0" err="1">
                <a:latin typeface="Titillium Web" panose="00000500000000000000" pitchFamily="2" charset="0"/>
              </a:rPr>
              <a:t>presenting?"This</a:t>
            </a:r>
            <a:r>
              <a:rPr lang="en-US" sz="2400" dirty="0">
                <a:latin typeface="Titillium Web" panose="00000500000000000000" pitchFamily="2" charset="0"/>
              </a:rPr>
              <a:t> experiment sought to bridge the gap between the scientific community and the general public. </a:t>
            </a:r>
          </a:p>
        </p:txBody>
      </p:sp>
      <p:sp>
        <p:nvSpPr>
          <p:cNvPr id="310" name="TextBox 309">
            <a:extLst>
              <a:ext uri="{FF2B5EF4-FFF2-40B4-BE49-F238E27FC236}">
                <a16:creationId xmlns:a16="http://schemas.microsoft.com/office/drawing/2014/main" id="{4E8D514F-FDDC-403E-8CE9-AC662F6CA373}"/>
              </a:ext>
            </a:extLst>
          </p:cNvPr>
          <p:cNvSpPr txBox="1"/>
          <p:nvPr/>
        </p:nvSpPr>
        <p:spPr>
          <a:xfrm>
            <a:off x="12170997" y="4559337"/>
            <a:ext cx="6310768" cy="1754326"/>
          </a:xfrm>
          <a:prstGeom prst="rect">
            <a:avLst/>
          </a:prstGeom>
          <a:noFill/>
        </p:spPr>
        <p:txBody>
          <a:bodyPr wrap="square" rtlCol="0">
            <a:spAutoFit/>
          </a:bodyPr>
          <a:lstStyle/>
          <a:p>
            <a:r>
              <a:rPr lang="en-US" sz="3600" dirty="0">
                <a:solidFill>
                  <a:schemeClr val="bg1"/>
                </a:solidFill>
                <a:latin typeface="Titillium Web" panose="00000500000000000000" pitchFamily="2" charset="0"/>
              </a:rPr>
              <a:t>Methods section or </a:t>
            </a:r>
          </a:p>
          <a:p>
            <a:r>
              <a:rPr lang="en-US" sz="3600" dirty="0">
                <a:solidFill>
                  <a:schemeClr val="bg1"/>
                </a:solidFill>
                <a:latin typeface="Titillium Web" panose="00000500000000000000" pitchFamily="2" charset="0"/>
              </a:rPr>
              <a:t>Results number 1</a:t>
            </a:r>
          </a:p>
          <a:p>
            <a:r>
              <a:rPr lang="en-US" sz="3600" dirty="0">
                <a:solidFill>
                  <a:schemeClr val="bg1"/>
                </a:solidFill>
                <a:latin typeface="Titillium Web" panose="00000500000000000000" pitchFamily="2" charset="0"/>
              </a:rPr>
              <a:t>Whichever you have more of</a:t>
            </a:r>
          </a:p>
        </p:txBody>
      </p:sp>
      <p:sp>
        <p:nvSpPr>
          <p:cNvPr id="312" name="Google Shape;784;p48">
            <a:extLst>
              <a:ext uri="{FF2B5EF4-FFF2-40B4-BE49-F238E27FC236}">
                <a16:creationId xmlns:a16="http://schemas.microsoft.com/office/drawing/2014/main" id="{FE4E8568-1A07-4118-A0DD-32BB04E611BD}"/>
              </a:ext>
            </a:extLst>
          </p:cNvPr>
          <p:cNvSpPr>
            <a:spLocks noChangeAspect="1"/>
          </p:cNvSpPr>
          <p:nvPr/>
        </p:nvSpPr>
        <p:spPr>
          <a:xfrm>
            <a:off x="10339173" y="4886240"/>
            <a:ext cx="1358639" cy="1188720"/>
          </a:xfrm>
          <a:custGeom>
            <a:avLst/>
            <a:gdLst/>
            <a:ahLst/>
            <a:cxnLst/>
            <a:rect l="l" t="t" r="r" b="b"/>
            <a:pathLst>
              <a:path w="456961" h="399811" extrusionOk="0">
                <a:moveTo>
                  <a:pt x="423386" y="38100"/>
                </a:moveTo>
                <a:lnTo>
                  <a:pt x="419576" y="34290"/>
                </a:lnTo>
                <a:cubicBezTo>
                  <a:pt x="374809" y="-11430"/>
                  <a:pt x="303371" y="-11430"/>
                  <a:pt x="259556" y="34290"/>
                </a:cubicBezTo>
                <a:lnTo>
                  <a:pt x="228124" y="67628"/>
                </a:lnTo>
                <a:lnTo>
                  <a:pt x="196691" y="35243"/>
                </a:lnTo>
                <a:cubicBezTo>
                  <a:pt x="151924" y="-10478"/>
                  <a:pt x="80486" y="-10478"/>
                  <a:pt x="36671" y="35243"/>
                </a:cubicBezTo>
                <a:lnTo>
                  <a:pt x="32861" y="38100"/>
                </a:lnTo>
                <a:cubicBezTo>
                  <a:pt x="-10954" y="83820"/>
                  <a:pt x="-10954" y="157163"/>
                  <a:pt x="32861" y="201930"/>
                </a:cubicBezTo>
                <a:lnTo>
                  <a:pt x="219551" y="396240"/>
                </a:lnTo>
                <a:cubicBezTo>
                  <a:pt x="224314" y="401003"/>
                  <a:pt x="231934" y="401003"/>
                  <a:pt x="236696" y="396240"/>
                </a:cubicBezTo>
                <a:lnTo>
                  <a:pt x="423386" y="201930"/>
                </a:lnTo>
                <a:cubicBezTo>
                  <a:pt x="468154" y="157163"/>
                  <a:pt x="468154" y="83820"/>
                  <a:pt x="423386" y="38100"/>
                </a:cubicBezTo>
                <a:close/>
                <a:moveTo>
                  <a:pt x="298609" y="214313"/>
                </a:moveTo>
                <a:cubicBezTo>
                  <a:pt x="294799" y="218123"/>
                  <a:pt x="290036" y="220028"/>
                  <a:pt x="285274" y="220028"/>
                </a:cubicBezTo>
                <a:lnTo>
                  <a:pt x="247174" y="220028"/>
                </a:lnTo>
                <a:lnTo>
                  <a:pt x="247174" y="258128"/>
                </a:lnTo>
                <a:cubicBezTo>
                  <a:pt x="247174" y="268605"/>
                  <a:pt x="238601" y="277178"/>
                  <a:pt x="228124" y="277178"/>
                </a:cubicBezTo>
                <a:cubicBezTo>
                  <a:pt x="217646" y="277178"/>
                  <a:pt x="209074" y="268605"/>
                  <a:pt x="209074" y="258128"/>
                </a:cubicBezTo>
                <a:lnTo>
                  <a:pt x="209074" y="220028"/>
                </a:lnTo>
                <a:lnTo>
                  <a:pt x="170974" y="220028"/>
                </a:lnTo>
                <a:cubicBezTo>
                  <a:pt x="160496" y="220028"/>
                  <a:pt x="151924" y="211455"/>
                  <a:pt x="151924" y="200978"/>
                </a:cubicBezTo>
                <a:cubicBezTo>
                  <a:pt x="151924" y="195263"/>
                  <a:pt x="153829" y="190500"/>
                  <a:pt x="157639" y="187643"/>
                </a:cubicBezTo>
                <a:cubicBezTo>
                  <a:pt x="161449" y="183833"/>
                  <a:pt x="166211" y="181928"/>
                  <a:pt x="170974" y="181928"/>
                </a:cubicBezTo>
                <a:lnTo>
                  <a:pt x="209074" y="181928"/>
                </a:lnTo>
                <a:lnTo>
                  <a:pt x="209074" y="143828"/>
                </a:lnTo>
                <a:cubicBezTo>
                  <a:pt x="209074" y="133350"/>
                  <a:pt x="217646" y="124778"/>
                  <a:pt x="228124" y="124778"/>
                </a:cubicBezTo>
                <a:cubicBezTo>
                  <a:pt x="233839" y="124778"/>
                  <a:pt x="238601" y="126683"/>
                  <a:pt x="241459" y="130493"/>
                </a:cubicBezTo>
                <a:cubicBezTo>
                  <a:pt x="245269" y="134303"/>
                  <a:pt x="247174" y="139065"/>
                  <a:pt x="247174" y="143828"/>
                </a:cubicBezTo>
                <a:lnTo>
                  <a:pt x="247174" y="181928"/>
                </a:lnTo>
                <a:lnTo>
                  <a:pt x="285274" y="181928"/>
                </a:lnTo>
                <a:cubicBezTo>
                  <a:pt x="295751" y="181928"/>
                  <a:pt x="304324" y="190500"/>
                  <a:pt x="304324" y="200978"/>
                </a:cubicBezTo>
                <a:cubicBezTo>
                  <a:pt x="304324" y="205740"/>
                  <a:pt x="302419" y="210503"/>
                  <a:pt x="298609" y="214313"/>
                </a:cubicBezTo>
                <a:close/>
              </a:path>
            </a:pathLst>
          </a:cu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Rectangle 312">
            <a:extLst>
              <a:ext uri="{FF2B5EF4-FFF2-40B4-BE49-F238E27FC236}">
                <a16:creationId xmlns:a16="http://schemas.microsoft.com/office/drawing/2014/main" id="{BF7A03A4-96A4-46F1-8F56-F2A8DB210F11}"/>
              </a:ext>
            </a:extLst>
          </p:cNvPr>
          <p:cNvSpPr/>
          <p:nvPr/>
        </p:nvSpPr>
        <p:spPr>
          <a:xfrm>
            <a:off x="10072214" y="6474311"/>
            <a:ext cx="8412480" cy="13602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TextBox 313">
            <a:extLst>
              <a:ext uri="{FF2B5EF4-FFF2-40B4-BE49-F238E27FC236}">
                <a16:creationId xmlns:a16="http://schemas.microsoft.com/office/drawing/2014/main" id="{B6A7B468-0E43-462D-A1C3-859CD702C4F2}"/>
              </a:ext>
            </a:extLst>
          </p:cNvPr>
          <p:cNvSpPr txBox="1"/>
          <p:nvPr/>
        </p:nvSpPr>
        <p:spPr>
          <a:xfrm>
            <a:off x="21355157" y="4648320"/>
            <a:ext cx="14286365" cy="1754326"/>
          </a:xfrm>
          <a:prstGeom prst="rect">
            <a:avLst/>
          </a:prstGeom>
          <a:noFill/>
        </p:spPr>
        <p:txBody>
          <a:bodyPr wrap="square" rtlCol="0">
            <a:spAutoFit/>
          </a:bodyPr>
          <a:lstStyle/>
          <a:p>
            <a:r>
              <a:rPr lang="en-US" sz="3600" dirty="0">
                <a:solidFill>
                  <a:schemeClr val="bg1"/>
                </a:solidFill>
                <a:latin typeface="Titillium Web" panose="00000500000000000000" pitchFamily="2" charset="0"/>
              </a:rPr>
              <a:t>Another figure and conclusions will go in this section. These sections can be resized to ensure that you have enough room for long or wide. You can even make a 3</a:t>
            </a:r>
            <a:r>
              <a:rPr lang="en-US" sz="3600" baseline="30000" dirty="0">
                <a:solidFill>
                  <a:schemeClr val="bg1"/>
                </a:solidFill>
                <a:latin typeface="Titillium Web" panose="00000500000000000000" pitchFamily="2" charset="0"/>
              </a:rPr>
              <a:t>rd</a:t>
            </a:r>
            <a:r>
              <a:rPr lang="en-US" sz="3600" dirty="0">
                <a:solidFill>
                  <a:schemeClr val="bg1"/>
                </a:solidFill>
                <a:latin typeface="Titillium Web" panose="00000500000000000000" pitchFamily="2" charset="0"/>
              </a:rPr>
              <a:t> column</a:t>
            </a:r>
          </a:p>
        </p:txBody>
      </p:sp>
      <p:sp>
        <p:nvSpPr>
          <p:cNvPr id="315" name="Google Shape;776;p48">
            <a:extLst>
              <a:ext uri="{FF2B5EF4-FFF2-40B4-BE49-F238E27FC236}">
                <a16:creationId xmlns:a16="http://schemas.microsoft.com/office/drawing/2014/main" id="{9504D837-D583-4D97-9ECC-4686F0CE3452}"/>
              </a:ext>
            </a:extLst>
          </p:cNvPr>
          <p:cNvSpPr/>
          <p:nvPr/>
        </p:nvSpPr>
        <p:spPr>
          <a:xfrm>
            <a:off x="19933420" y="4648320"/>
            <a:ext cx="1021510" cy="1532166"/>
          </a:xfrm>
          <a:custGeom>
            <a:avLst/>
            <a:gdLst/>
            <a:ahLst/>
            <a:cxnLst/>
            <a:rect l="l" t="t" r="r" b="b"/>
            <a:pathLst>
              <a:path w="304819" h="457200" extrusionOk="0">
                <a:moveTo>
                  <a:pt x="285760" y="57150"/>
                </a:moveTo>
                <a:lnTo>
                  <a:pt x="238135" y="57150"/>
                </a:lnTo>
                <a:cubicBezTo>
                  <a:pt x="238104" y="46642"/>
                  <a:pt x="229593" y="38131"/>
                  <a:pt x="219085" y="38100"/>
                </a:cubicBezTo>
                <a:lnTo>
                  <a:pt x="190510" y="38100"/>
                </a:lnTo>
                <a:cubicBezTo>
                  <a:pt x="190510" y="17058"/>
                  <a:pt x="173452" y="0"/>
                  <a:pt x="152410" y="0"/>
                </a:cubicBezTo>
                <a:cubicBezTo>
                  <a:pt x="131368" y="0"/>
                  <a:pt x="114310" y="17058"/>
                  <a:pt x="114310" y="38100"/>
                </a:cubicBezTo>
                <a:lnTo>
                  <a:pt x="85735" y="38100"/>
                </a:lnTo>
                <a:cubicBezTo>
                  <a:pt x="75227" y="38131"/>
                  <a:pt x="66715" y="46642"/>
                  <a:pt x="66685" y="57150"/>
                </a:cubicBezTo>
                <a:lnTo>
                  <a:pt x="19060" y="57150"/>
                </a:lnTo>
                <a:cubicBezTo>
                  <a:pt x="8169" y="57598"/>
                  <a:pt x="-330" y="66734"/>
                  <a:pt x="10" y="77629"/>
                </a:cubicBezTo>
                <a:lnTo>
                  <a:pt x="10" y="436721"/>
                </a:lnTo>
                <a:cubicBezTo>
                  <a:pt x="-329" y="447616"/>
                  <a:pt x="8169" y="456751"/>
                  <a:pt x="19060" y="457200"/>
                </a:cubicBezTo>
                <a:lnTo>
                  <a:pt x="285760" y="457200"/>
                </a:lnTo>
                <a:cubicBezTo>
                  <a:pt x="296651" y="456751"/>
                  <a:pt x="305149" y="447616"/>
                  <a:pt x="304810" y="436721"/>
                </a:cubicBezTo>
                <a:lnTo>
                  <a:pt x="304810" y="77629"/>
                </a:lnTo>
                <a:cubicBezTo>
                  <a:pt x="305149" y="66734"/>
                  <a:pt x="296651" y="57598"/>
                  <a:pt x="285760" y="57150"/>
                </a:cubicBezTo>
                <a:close/>
                <a:moveTo>
                  <a:pt x="161935" y="47625"/>
                </a:moveTo>
                <a:cubicBezTo>
                  <a:pt x="161935" y="52885"/>
                  <a:pt x="157670" y="57150"/>
                  <a:pt x="152410" y="57150"/>
                </a:cubicBezTo>
                <a:cubicBezTo>
                  <a:pt x="147149" y="57150"/>
                  <a:pt x="142885" y="52885"/>
                  <a:pt x="142885" y="47625"/>
                </a:cubicBezTo>
                <a:cubicBezTo>
                  <a:pt x="142885" y="42365"/>
                  <a:pt x="147149" y="38100"/>
                  <a:pt x="152410" y="38100"/>
                </a:cubicBezTo>
                <a:cubicBezTo>
                  <a:pt x="157664" y="38115"/>
                  <a:pt x="161920" y="42371"/>
                  <a:pt x="161935" y="47625"/>
                </a:cubicBezTo>
                <a:close/>
                <a:moveTo>
                  <a:pt x="266710" y="419100"/>
                </a:moveTo>
                <a:lnTo>
                  <a:pt x="38110" y="419100"/>
                </a:lnTo>
                <a:lnTo>
                  <a:pt x="38110" y="95250"/>
                </a:lnTo>
                <a:lnTo>
                  <a:pt x="66685" y="95250"/>
                </a:lnTo>
                <a:cubicBezTo>
                  <a:pt x="66716" y="105758"/>
                  <a:pt x="75227" y="114270"/>
                  <a:pt x="85735" y="114300"/>
                </a:cubicBezTo>
                <a:lnTo>
                  <a:pt x="219085" y="114300"/>
                </a:lnTo>
                <a:cubicBezTo>
                  <a:pt x="229593" y="114270"/>
                  <a:pt x="238104" y="105758"/>
                  <a:pt x="238135" y="95250"/>
                </a:cubicBezTo>
                <a:lnTo>
                  <a:pt x="266710" y="95250"/>
                </a:lnTo>
                <a:close/>
                <a:moveTo>
                  <a:pt x="190510" y="222972"/>
                </a:moveTo>
                <a:lnTo>
                  <a:pt x="190510" y="238125"/>
                </a:lnTo>
                <a:lnTo>
                  <a:pt x="114310" y="238125"/>
                </a:lnTo>
                <a:lnTo>
                  <a:pt x="114310" y="222972"/>
                </a:lnTo>
                <a:cubicBezTo>
                  <a:pt x="114310" y="205038"/>
                  <a:pt x="128848" y="190500"/>
                  <a:pt x="146782" y="190500"/>
                </a:cubicBezTo>
                <a:lnTo>
                  <a:pt x="158038" y="190500"/>
                </a:lnTo>
                <a:cubicBezTo>
                  <a:pt x="175972" y="190500"/>
                  <a:pt x="190510" y="205038"/>
                  <a:pt x="190510" y="222972"/>
                </a:cubicBezTo>
                <a:close/>
                <a:moveTo>
                  <a:pt x="133360" y="152400"/>
                </a:moveTo>
                <a:cubicBezTo>
                  <a:pt x="133360" y="141879"/>
                  <a:pt x="141889" y="133350"/>
                  <a:pt x="152410" y="133350"/>
                </a:cubicBezTo>
                <a:cubicBezTo>
                  <a:pt x="162931" y="133350"/>
                  <a:pt x="171460" y="141879"/>
                  <a:pt x="171460" y="152400"/>
                </a:cubicBezTo>
                <a:cubicBezTo>
                  <a:pt x="171460" y="162921"/>
                  <a:pt x="162931" y="171450"/>
                  <a:pt x="152410" y="171450"/>
                </a:cubicBezTo>
                <a:cubicBezTo>
                  <a:pt x="141889" y="171450"/>
                  <a:pt x="133360" y="162921"/>
                  <a:pt x="133360" y="152400"/>
                </a:cubicBezTo>
                <a:close/>
                <a:moveTo>
                  <a:pt x="147647" y="276225"/>
                </a:moveTo>
                <a:lnTo>
                  <a:pt x="223847" y="276225"/>
                </a:lnTo>
                <a:cubicBezTo>
                  <a:pt x="231738" y="276225"/>
                  <a:pt x="238135" y="282622"/>
                  <a:pt x="238135" y="290513"/>
                </a:cubicBezTo>
                <a:lnTo>
                  <a:pt x="238135" y="290513"/>
                </a:lnTo>
                <a:cubicBezTo>
                  <a:pt x="238135" y="298403"/>
                  <a:pt x="231738" y="304800"/>
                  <a:pt x="223847" y="304800"/>
                </a:cubicBezTo>
                <a:lnTo>
                  <a:pt x="147647" y="304800"/>
                </a:lnTo>
                <a:cubicBezTo>
                  <a:pt x="139757" y="304800"/>
                  <a:pt x="133360" y="298403"/>
                  <a:pt x="133360" y="290513"/>
                </a:cubicBezTo>
                <a:lnTo>
                  <a:pt x="133360" y="290513"/>
                </a:lnTo>
                <a:cubicBezTo>
                  <a:pt x="133360" y="282622"/>
                  <a:pt x="139757" y="276225"/>
                  <a:pt x="147647" y="276225"/>
                </a:cubicBezTo>
                <a:close/>
                <a:moveTo>
                  <a:pt x="104785" y="304800"/>
                </a:moveTo>
                <a:lnTo>
                  <a:pt x="66685" y="304800"/>
                </a:lnTo>
                <a:lnTo>
                  <a:pt x="66685" y="276225"/>
                </a:lnTo>
                <a:lnTo>
                  <a:pt x="104785" y="276225"/>
                </a:lnTo>
                <a:close/>
                <a:moveTo>
                  <a:pt x="147647" y="352425"/>
                </a:moveTo>
                <a:lnTo>
                  <a:pt x="223847" y="352425"/>
                </a:lnTo>
                <a:cubicBezTo>
                  <a:pt x="231738" y="352425"/>
                  <a:pt x="238135" y="358822"/>
                  <a:pt x="238135" y="366713"/>
                </a:cubicBezTo>
                <a:lnTo>
                  <a:pt x="238135" y="366713"/>
                </a:lnTo>
                <a:cubicBezTo>
                  <a:pt x="238135" y="374603"/>
                  <a:pt x="231738" y="381000"/>
                  <a:pt x="223847" y="381000"/>
                </a:cubicBezTo>
                <a:lnTo>
                  <a:pt x="147647" y="381000"/>
                </a:lnTo>
                <a:cubicBezTo>
                  <a:pt x="139757" y="381000"/>
                  <a:pt x="133360" y="374603"/>
                  <a:pt x="133360" y="366713"/>
                </a:cubicBezTo>
                <a:lnTo>
                  <a:pt x="133360" y="366713"/>
                </a:lnTo>
                <a:cubicBezTo>
                  <a:pt x="133360" y="358822"/>
                  <a:pt x="139757" y="352425"/>
                  <a:pt x="147647" y="352425"/>
                </a:cubicBezTo>
                <a:close/>
                <a:moveTo>
                  <a:pt x="104785" y="381000"/>
                </a:moveTo>
                <a:lnTo>
                  <a:pt x="66685" y="381000"/>
                </a:lnTo>
                <a:lnTo>
                  <a:pt x="66685" y="352425"/>
                </a:lnTo>
                <a:lnTo>
                  <a:pt x="104785" y="352425"/>
                </a:lnTo>
                <a:close/>
              </a:path>
            </a:pathLst>
          </a:cu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Rectangle 315">
            <a:extLst>
              <a:ext uri="{FF2B5EF4-FFF2-40B4-BE49-F238E27FC236}">
                <a16:creationId xmlns:a16="http://schemas.microsoft.com/office/drawing/2014/main" id="{685653FE-1B6E-44A4-A1DD-73ADFF2A9DC5}"/>
              </a:ext>
            </a:extLst>
          </p:cNvPr>
          <p:cNvSpPr/>
          <p:nvPr/>
        </p:nvSpPr>
        <p:spPr>
          <a:xfrm>
            <a:off x="19375174" y="6517219"/>
            <a:ext cx="16582369" cy="1167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5" name="Picture 324" descr="Diagram&#10;&#10;Description automatically generated with medium confidence">
            <a:extLst>
              <a:ext uri="{FF2B5EF4-FFF2-40B4-BE49-F238E27FC236}">
                <a16:creationId xmlns:a16="http://schemas.microsoft.com/office/drawing/2014/main" id="{74295179-A9FA-4063-AC5C-90978D37FFFF}"/>
              </a:ext>
            </a:extLst>
          </p:cNvPr>
          <p:cNvPicPr>
            <a:picLocks noChangeAspect="1"/>
          </p:cNvPicPr>
          <p:nvPr/>
        </p:nvPicPr>
        <p:blipFill>
          <a:blip r:embed="rId7"/>
          <a:stretch>
            <a:fillRect/>
          </a:stretch>
        </p:blipFill>
        <p:spPr>
          <a:xfrm rot="16200000">
            <a:off x="27542263" y="3976036"/>
            <a:ext cx="3805327" cy="12428313"/>
          </a:xfrm>
          <a:prstGeom prst="rect">
            <a:avLst/>
          </a:prstGeom>
        </p:spPr>
      </p:pic>
      <p:sp>
        <p:nvSpPr>
          <p:cNvPr id="326" name="TextBox 325">
            <a:extLst>
              <a:ext uri="{FF2B5EF4-FFF2-40B4-BE49-F238E27FC236}">
                <a16:creationId xmlns:a16="http://schemas.microsoft.com/office/drawing/2014/main" id="{00D353CC-2C16-438E-A718-2F6C9D75CABE}"/>
              </a:ext>
            </a:extLst>
          </p:cNvPr>
          <p:cNvSpPr txBox="1"/>
          <p:nvPr/>
        </p:nvSpPr>
        <p:spPr>
          <a:xfrm>
            <a:off x="19657082" y="7903580"/>
            <a:ext cx="3573688" cy="3416320"/>
          </a:xfrm>
          <a:prstGeom prst="rect">
            <a:avLst/>
          </a:prstGeom>
          <a:noFill/>
        </p:spPr>
        <p:txBody>
          <a:bodyPr wrap="square">
            <a:spAutoFit/>
          </a:bodyPr>
          <a:lstStyle/>
          <a:p>
            <a:pPr>
              <a:spcAft>
                <a:spcPts val="1200"/>
              </a:spcAft>
            </a:pPr>
            <a:r>
              <a:rPr lang="en-US" sz="2400" b="1" dirty="0">
                <a:latin typeface="Titillium Web" panose="00000500000000000000" pitchFamily="2" charset="0"/>
              </a:rPr>
              <a:t>Fig 3</a:t>
            </a:r>
            <a:r>
              <a:rPr lang="en-US" sz="2400" dirty="0">
                <a:latin typeface="Titillium Web" panose="00000500000000000000" pitchFamily="2" charset="0"/>
              </a:rPr>
              <a:t>:</a:t>
            </a:r>
            <a:r>
              <a:rPr lang="en-US" sz="2400" b="1" dirty="0">
                <a:latin typeface="Titillium Web" panose="00000500000000000000" pitchFamily="2" charset="0"/>
              </a:rPr>
              <a:t> Figure Title</a:t>
            </a:r>
            <a:r>
              <a:rPr lang="en-US" sz="2400" dirty="0">
                <a:latin typeface="Titillium Web" panose="00000500000000000000" pitchFamily="2" charset="0"/>
              </a:rPr>
              <a:t>. These results were super interesting. And they revealed a lot about what we were looking into.  This prompted us to look into other features of this research which we will discuss below</a:t>
            </a:r>
          </a:p>
        </p:txBody>
      </p:sp>
      <p:cxnSp>
        <p:nvCxnSpPr>
          <p:cNvPr id="327" name="Straight Connector 326">
            <a:extLst>
              <a:ext uri="{FF2B5EF4-FFF2-40B4-BE49-F238E27FC236}">
                <a16:creationId xmlns:a16="http://schemas.microsoft.com/office/drawing/2014/main" id="{4B8E98E3-99A1-43FB-94E7-BF2B8808D1EB}"/>
              </a:ext>
            </a:extLst>
          </p:cNvPr>
          <p:cNvCxnSpPr>
            <a:cxnSpLocks/>
          </p:cNvCxnSpPr>
          <p:nvPr/>
        </p:nvCxnSpPr>
        <p:spPr>
          <a:xfrm>
            <a:off x="19657082" y="12321149"/>
            <a:ext cx="16002000" cy="0"/>
          </a:xfrm>
          <a:prstGeom prst="line">
            <a:avLst/>
          </a:prstGeom>
          <a:ln w="76200"/>
        </p:spPr>
        <p:style>
          <a:lnRef idx="1">
            <a:schemeClr val="accent3"/>
          </a:lnRef>
          <a:fillRef idx="0">
            <a:schemeClr val="accent3"/>
          </a:fillRef>
          <a:effectRef idx="0">
            <a:schemeClr val="accent3"/>
          </a:effectRef>
          <a:fontRef idx="minor">
            <a:schemeClr val="tx1"/>
          </a:fontRef>
        </p:style>
      </p:cxnSp>
      <p:sp>
        <p:nvSpPr>
          <p:cNvPr id="330" name="TextBox 329">
            <a:extLst>
              <a:ext uri="{FF2B5EF4-FFF2-40B4-BE49-F238E27FC236}">
                <a16:creationId xmlns:a16="http://schemas.microsoft.com/office/drawing/2014/main" id="{31D2CE56-51C1-45D5-91FE-BBDBB656F828}"/>
              </a:ext>
            </a:extLst>
          </p:cNvPr>
          <p:cNvSpPr txBox="1"/>
          <p:nvPr/>
        </p:nvSpPr>
        <p:spPr>
          <a:xfrm>
            <a:off x="19657083" y="6733133"/>
            <a:ext cx="16002000" cy="830997"/>
          </a:xfrm>
          <a:prstGeom prst="rect">
            <a:avLst/>
          </a:prstGeom>
          <a:noFill/>
        </p:spPr>
        <p:txBody>
          <a:bodyPr wrap="square">
            <a:spAutoFit/>
          </a:bodyPr>
          <a:lstStyle/>
          <a:p>
            <a:pPr>
              <a:spcAft>
                <a:spcPts val="1200"/>
              </a:spcAft>
            </a:pPr>
            <a:r>
              <a:rPr lang="en-US" sz="2400" dirty="0">
                <a:latin typeface="Titillium Web" panose="00000500000000000000" pitchFamily="2" charset="0"/>
              </a:rPr>
              <a:t>We organized a series of public lectures and online webinars, inviting both experts in the field and laypeople. In addition, they monitored social media channels to gauge public discussions about their research</a:t>
            </a:r>
          </a:p>
        </p:txBody>
      </p:sp>
      <p:cxnSp>
        <p:nvCxnSpPr>
          <p:cNvPr id="331" name="Straight Connector 330">
            <a:extLst>
              <a:ext uri="{FF2B5EF4-FFF2-40B4-BE49-F238E27FC236}">
                <a16:creationId xmlns:a16="http://schemas.microsoft.com/office/drawing/2014/main" id="{5E43862D-CFB5-41B4-A11D-5484E69DAEEB}"/>
              </a:ext>
            </a:extLst>
          </p:cNvPr>
          <p:cNvCxnSpPr>
            <a:cxnSpLocks/>
          </p:cNvCxnSpPr>
          <p:nvPr/>
        </p:nvCxnSpPr>
        <p:spPr>
          <a:xfrm>
            <a:off x="19665358" y="7723536"/>
            <a:ext cx="16002000" cy="0"/>
          </a:xfrm>
          <a:prstGeom prst="line">
            <a:avLst/>
          </a:prstGeom>
          <a:ln w="76200"/>
        </p:spPr>
        <p:style>
          <a:lnRef idx="1">
            <a:schemeClr val="accent3"/>
          </a:lnRef>
          <a:fillRef idx="0">
            <a:schemeClr val="accent3"/>
          </a:fillRef>
          <a:effectRef idx="0">
            <a:schemeClr val="accent3"/>
          </a:effectRef>
          <a:fontRef idx="minor">
            <a:schemeClr val="tx1"/>
          </a:fontRef>
        </p:style>
      </p:cxnSp>
      <p:pic>
        <p:nvPicPr>
          <p:cNvPr id="333" name="Picture 332">
            <a:extLst>
              <a:ext uri="{FF2B5EF4-FFF2-40B4-BE49-F238E27FC236}">
                <a16:creationId xmlns:a16="http://schemas.microsoft.com/office/drawing/2014/main" id="{2A03FE9B-80DA-4541-9A75-7613512CDC50}"/>
              </a:ext>
            </a:extLst>
          </p:cNvPr>
          <p:cNvPicPr>
            <a:picLocks noChangeAspect="1"/>
          </p:cNvPicPr>
          <p:nvPr/>
        </p:nvPicPr>
        <p:blipFill>
          <a:blip r:embed="rId8"/>
          <a:srcRect/>
          <a:stretch/>
        </p:blipFill>
        <p:spPr>
          <a:xfrm>
            <a:off x="10205936" y="12664461"/>
            <a:ext cx="8046720" cy="5181622"/>
          </a:xfrm>
          <a:prstGeom prst="rect">
            <a:avLst/>
          </a:prstGeom>
        </p:spPr>
      </p:pic>
      <p:sp>
        <p:nvSpPr>
          <p:cNvPr id="334" name="TextBox 333">
            <a:extLst>
              <a:ext uri="{FF2B5EF4-FFF2-40B4-BE49-F238E27FC236}">
                <a16:creationId xmlns:a16="http://schemas.microsoft.com/office/drawing/2014/main" id="{FBF42536-DC89-4DB2-9A39-51CB9617A380}"/>
              </a:ext>
            </a:extLst>
          </p:cNvPr>
          <p:cNvSpPr txBox="1"/>
          <p:nvPr/>
        </p:nvSpPr>
        <p:spPr>
          <a:xfrm>
            <a:off x="10322019" y="6733133"/>
            <a:ext cx="8046720" cy="5139869"/>
          </a:xfrm>
          <a:prstGeom prst="rect">
            <a:avLst/>
          </a:prstGeom>
          <a:noFill/>
        </p:spPr>
        <p:txBody>
          <a:bodyPr wrap="square">
            <a:spAutoFit/>
          </a:bodyPr>
          <a:lstStyle/>
          <a:p>
            <a:pPr>
              <a:spcAft>
                <a:spcPts val="1200"/>
              </a:spcAft>
            </a:pPr>
            <a:r>
              <a:rPr lang="en-US" sz="2400" dirty="0">
                <a:latin typeface="Titillium Web" panose="00000500000000000000" pitchFamily="2" charset="0"/>
              </a:rPr>
              <a:t>Outline the methods briefly. You can use a flow chart if that’s helpful. </a:t>
            </a:r>
          </a:p>
          <a:p>
            <a:pPr>
              <a:spcAft>
                <a:spcPts val="1200"/>
              </a:spcAft>
            </a:pPr>
            <a:r>
              <a:rPr lang="en-US" sz="2400" dirty="0">
                <a:latin typeface="Titillium Web" panose="00000500000000000000" pitchFamily="2" charset="0"/>
              </a:rPr>
              <a:t>In the experiment designed to gauge public attention to scientific presentations, scientists utilized a variety of innovative methods.</a:t>
            </a:r>
          </a:p>
          <a:p>
            <a:pPr marL="342900" indent="-342900">
              <a:spcAft>
                <a:spcPts val="1200"/>
              </a:spcAft>
              <a:buFont typeface="Arial" panose="020B0604020202020204" pitchFamily="34" charset="0"/>
              <a:buChar char="•"/>
            </a:pPr>
            <a:r>
              <a:rPr lang="en-US" sz="2400" dirty="0">
                <a:latin typeface="Titillium Web" panose="00000500000000000000" pitchFamily="2" charset="0"/>
              </a:rPr>
              <a:t>We crafted captivating and visually appealing presentations with simplified language to make complex concepts accessible.</a:t>
            </a:r>
          </a:p>
          <a:p>
            <a:pPr marL="342900" indent="-342900">
              <a:spcAft>
                <a:spcPts val="1200"/>
              </a:spcAft>
              <a:buFont typeface="Arial" panose="020B0604020202020204" pitchFamily="34" charset="0"/>
              <a:buChar char="•"/>
            </a:pPr>
            <a:r>
              <a:rPr lang="en-US" sz="2400" dirty="0">
                <a:latin typeface="Titillium Web" panose="00000500000000000000" pitchFamily="2" charset="0"/>
              </a:rPr>
              <a:t>We organized public lectures and online webinars open to experts and laypeople alike. </a:t>
            </a:r>
          </a:p>
          <a:p>
            <a:pPr marL="342900" indent="-342900">
              <a:spcAft>
                <a:spcPts val="1200"/>
              </a:spcAft>
              <a:buFont typeface="Arial" panose="020B0604020202020204" pitchFamily="34" charset="0"/>
              <a:buChar char="•"/>
            </a:pPr>
            <a:r>
              <a:rPr lang="en-US" sz="2400" dirty="0">
                <a:latin typeface="Titillium Web" panose="00000500000000000000" pitchFamily="2" charset="0"/>
              </a:rPr>
              <a:t>We monitored social media platforms to track conversations and discussions related to their research</a:t>
            </a:r>
          </a:p>
        </p:txBody>
      </p:sp>
      <p:cxnSp>
        <p:nvCxnSpPr>
          <p:cNvPr id="335" name="Straight Connector 334">
            <a:extLst>
              <a:ext uri="{FF2B5EF4-FFF2-40B4-BE49-F238E27FC236}">
                <a16:creationId xmlns:a16="http://schemas.microsoft.com/office/drawing/2014/main" id="{3DF062E4-4C76-49DC-93F7-32CA799315B5}"/>
              </a:ext>
            </a:extLst>
          </p:cNvPr>
          <p:cNvCxnSpPr>
            <a:cxnSpLocks/>
          </p:cNvCxnSpPr>
          <p:nvPr/>
        </p:nvCxnSpPr>
        <p:spPr>
          <a:xfrm>
            <a:off x="10259219" y="12315383"/>
            <a:ext cx="8046720" cy="0"/>
          </a:xfrm>
          <a:prstGeom prst="line">
            <a:avLst/>
          </a:prstGeom>
          <a:ln w="76200">
            <a:solidFill>
              <a:srgbClr val="899064"/>
            </a:solidFill>
          </a:ln>
        </p:spPr>
        <p:style>
          <a:lnRef idx="1">
            <a:schemeClr val="accent3"/>
          </a:lnRef>
          <a:fillRef idx="0">
            <a:schemeClr val="accent3"/>
          </a:fillRef>
          <a:effectRef idx="0">
            <a:schemeClr val="accent3"/>
          </a:effectRef>
          <a:fontRef idx="minor">
            <a:schemeClr val="tx1"/>
          </a:fontRef>
        </p:style>
      </p:cxnSp>
      <p:sp>
        <p:nvSpPr>
          <p:cNvPr id="336" name="TextBox 335">
            <a:extLst>
              <a:ext uri="{FF2B5EF4-FFF2-40B4-BE49-F238E27FC236}">
                <a16:creationId xmlns:a16="http://schemas.microsoft.com/office/drawing/2014/main" id="{AB8E6AA6-4978-4D49-BD01-28FF52B4869D}"/>
              </a:ext>
            </a:extLst>
          </p:cNvPr>
          <p:cNvSpPr txBox="1"/>
          <p:nvPr/>
        </p:nvSpPr>
        <p:spPr>
          <a:xfrm>
            <a:off x="10322019" y="18159988"/>
            <a:ext cx="8046720" cy="1938992"/>
          </a:xfrm>
          <a:prstGeom prst="rect">
            <a:avLst/>
          </a:prstGeom>
          <a:noFill/>
        </p:spPr>
        <p:txBody>
          <a:bodyPr wrap="square">
            <a:spAutoFit/>
          </a:bodyPr>
          <a:lstStyle/>
          <a:p>
            <a:pPr>
              <a:spcAft>
                <a:spcPts val="1200"/>
              </a:spcAft>
            </a:pPr>
            <a:r>
              <a:rPr lang="en-US" sz="2400" b="1" dirty="0">
                <a:latin typeface="Titillium Web" panose="00000500000000000000" pitchFamily="2" charset="0"/>
              </a:rPr>
              <a:t>Fig 2</a:t>
            </a:r>
            <a:r>
              <a:rPr lang="en-US" sz="2400" dirty="0">
                <a:latin typeface="Titillium Web" panose="00000500000000000000" pitchFamily="2" charset="0"/>
              </a:rPr>
              <a:t>: </a:t>
            </a:r>
            <a:r>
              <a:rPr lang="en-US" sz="2400" b="1" dirty="0">
                <a:latin typeface="Titillium Web" panose="00000500000000000000" pitchFamily="2" charset="0"/>
              </a:rPr>
              <a:t>Figure Title. </a:t>
            </a:r>
            <a:r>
              <a:rPr lang="en-US" sz="2400" dirty="0">
                <a:latin typeface="Titillium Web" panose="00000500000000000000" pitchFamily="2" charset="0"/>
              </a:rPr>
              <a:t> Describe all of your results here. The results of this experiment were illuminating. While some scientific endeavors garnered significant attention, others were met with relative obscurity. These findings prompted scientists to rethink their communication strategies.</a:t>
            </a:r>
          </a:p>
        </p:txBody>
      </p:sp>
      <p:pic>
        <p:nvPicPr>
          <p:cNvPr id="338" name="Picture 337" descr="A picture containing graphical user interface&#10;&#10;Description automatically generated">
            <a:extLst>
              <a:ext uri="{FF2B5EF4-FFF2-40B4-BE49-F238E27FC236}">
                <a16:creationId xmlns:a16="http://schemas.microsoft.com/office/drawing/2014/main" id="{00885E34-1302-457E-9D93-851CE84B6E63}"/>
              </a:ext>
            </a:extLst>
          </p:cNvPr>
          <p:cNvPicPr>
            <a:picLocks noChangeAspect="1"/>
          </p:cNvPicPr>
          <p:nvPr/>
        </p:nvPicPr>
        <p:blipFill>
          <a:blip r:embed="rId9"/>
          <a:stretch>
            <a:fillRect/>
          </a:stretch>
        </p:blipFill>
        <p:spPr>
          <a:xfrm>
            <a:off x="19766672" y="12609661"/>
            <a:ext cx="9578213" cy="4471800"/>
          </a:xfrm>
          <a:prstGeom prst="rect">
            <a:avLst/>
          </a:prstGeom>
        </p:spPr>
      </p:pic>
      <p:sp>
        <p:nvSpPr>
          <p:cNvPr id="339" name="TextBox 338">
            <a:extLst>
              <a:ext uri="{FF2B5EF4-FFF2-40B4-BE49-F238E27FC236}">
                <a16:creationId xmlns:a16="http://schemas.microsoft.com/office/drawing/2014/main" id="{B07C867D-55DE-4E5E-93EF-717CC9B49486}"/>
              </a:ext>
            </a:extLst>
          </p:cNvPr>
          <p:cNvSpPr txBox="1"/>
          <p:nvPr/>
        </p:nvSpPr>
        <p:spPr>
          <a:xfrm>
            <a:off x="19693863" y="17226125"/>
            <a:ext cx="15045453" cy="830997"/>
          </a:xfrm>
          <a:prstGeom prst="rect">
            <a:avLst/>
          </a:prstGeom>
          <a:noFill/>
        </p:spPr>
        <p:txBody>
          <a:bodyPr wrap="square">
            <a:spAutoFit/>
          </a:bodyPr>
          <a:lstStyle/>
          <a:p>
            <a:pPr>
              <a:spcAft>
                <a:spcPts val="1200"/>
              </a:spcAft>
            </a:pPr>
            <a:r>
              <a:rPr lang="en-US" sz="2400" b="1" dirty="0">
                <a:latin typeface="Titillium Web" panose="00000500000000000000" pitchFamily="2" charset="0"/>
              </a:rPr>
              <a:t>Fig 4</a:t>
            </a:r>
            <a:r>
              <a:rPr lang="en-US" sz="2400" dirty="0">
                <a:latin typeface="Titillium Web" panose="00000500000000000000" pitchFamily="2" charset="0"/>
              </a:rPr>
              <a:t>. </a:t>
            </a:r>
            <a:r>
              <a:rPr lang="en-US" sz="2400" b="1" dirty="0">
                <a:latin typeface="Titillium Web" panose="00000500000000000000" pitchFamily="2" charset="0"/>
              </a:rPr>
              <a:t>Figure Title</a:t>
            </a:r>
            <a:r>
              <a:rPr lang="en-US" sz="2400" dirty="0">
                <a:latin typeface="Titillium Web" panose="00000500000000000000" pitchFamily="2" charset="0"/>
              </a:rPr>
              <a:t>. There are </a:t>
            </a:r>
            <a:r>
              <a:rPr lang="en-US" sz="2400" b="1" dirty="0">
                <a:latin typeface="Titillium Web" panose="00000500000000000000" pitchFamily="2" charset="0"/>
              </a:rPr>
              <a:t>differences in both the absolute value and enrichment between pigment (orange), disease (teal) and body-size (purple) traits</a:t>
            </a:r>
            <a:r>
              <a:rPr lang="en-US" sz="2400" dirty="0">
                <a:latin typeface="Titillium Web" panose="00000500000000000000" pitchFamily="2" charset="0"/>
              </a:rPr>
              <a:t>. </a:t>
            </a:r>
          </a:p>
        </p:txBody>
      </p:sp>
      <p:cxnSp>
        <p:nvCxnSpPr>
          <p:cNvPr id="340" name="Straight Connector 339">
            <a:extLst>
              <a:ext uri="{FF2B5EF4-FFF2-40B4-BE49-F238E27FC236}">
                <a16:creationId xmlns:a16="http://schemas.microsoft.com/office/drawing/2014/main" id="{1045E013-0E10-4350-A69E-E5A731028749}"/>
              </a:ext>
            </a:extLst>
          </p:cNvPr>
          <p:cNvCxnSpPr>
            <a:cxnSpLocks/>
          </p:cNvCxnSpPr>
          <p:nvPr/>
        </p:nvCxnSpPr>
        <p:spPr>
          <a:xfrm>
            <a:off x="30062102" y="12511480"/>
            <a:ext cx="0" cy="4347770"/>
          </a:xfrm>
          <a:prstGeom prst="line">
            <a:avLst/>
          </a:prstGeom>
          <a:ln w="76200"/>
        </p:spPr>
        <p:style>
          <a:lnRef idx="1">
            <a:schemeClr val="accent3"/>
          </a:lnRef>
          <a:fillRef idx="0">
            <a:schemeClr val="accent3"/>
          </a:fillRef>
          <a:effectRef idx="0">
            <a:schemeClr val="accent3"/>
          </a:effectRef>
          <a:fontRef idx="minor">
            <a:schemeClr val="tx1"/>
          </a:fontRef>
        </p:style>
      </p:cxnSp>
      <p:sp>
        <p:nvSpPr>
          <p:cNvPr id="341" name="TextBox 340">
            <a:extLst>
              <a:ext uri="{FF2B5EF4-FFF2-40B4-BE49-F238E27FC236}">
                <a16:creationId xmlns:a16="http://schemas.microsoft.com/office/drawing/2014/main" id="{E64D3747-6330-4F9F-98F8-EDB69F742252}"/>
              </a:ext>
            </a:extLst>
          </p:cNvPr>
          <p:cNvSpPr txBox="1"/>
          <p:nvPr/>
        </p:nvSpPr>
        <p:spPr>
          <a:xfrm>
            <a:off x="30489529" y="12511480"/>
            <a:ext cx="5091388" cy="4031873"/>
          </a:xfrm>
          <a:prstGeom prst="rect">
            <a:avLst/>
          </a:prstGeom>
          <a:noFill/>
        </p:spPr>
        <p:txBody>
          <a:bodyPr wrap="square">
            <a:spAutoFit/>
          </a:bodyPr>
          <a:lstStyle/>
          <a:p>
            <a:pPr>
              <a:spcAft>
                <a:spcPts val="1200"/>
              </a:spcAft>
            </a:pPr>
            <a:r>
              <a:rPr lang="en-US" sz="2400" b="1" dirty="0">
                <a:latin typeface="Titillium Web" panose="00000500000000000000" pitchFamily="2" charset="0"/>
              </a:rPr>
              <a:t>Conclusions: </a:t>
            </a:r>
            <a:r>
              <a:rPr lang="en-US" sz="2400" dirty="0">
                <a:latin typeface="Titillium Web" panose="00000500000000000000" pitchFamily="2" charset="0"/>
              </a:rPr>
              <a:t>This is where your conclusions go. Make sure to lay out the main points you want to get across</a:t>
            </a:r>
          </a:p>
          <a:p>
            <a:pPr marL="342900" indent="-342900">
              <a:spcAft>
                <a:spcPts val="1200"/>
              </a:spcAft>
              <a:buFont typeface="Arial" panose="020B0604020202020204" pitchFamily="34" charset="0"/>
              <a:buChar char="•"/>
            </a:pPr>
            <a:r>
              <a:rPr lang="en-US" sz="2400" b="1" dirty="0">
                <a:latin typeface="Titillium Web" panose="00000500000000000000" pitchFamily="2" charset="0"/>
              </a:rPr>
              <a:t>This research was cool</a:t>
            </a:r>
          </a:p>
          <a:p>
            <a:pPr marL="342900" indent="-342900">
              <a:spcAft>
                <a:spcPts val="1200"/>
              </a:spcAft>
              <a:buFont typeface="Arial" panose="020B0604020202020204" pitchFamily="34" charset="0"/>
              <a:buChar char="•"/>
            </a:pPr>
            <a:r>
              <a:rPr lang="en-US" sz="2400" dirty="0">
                <a:latin typeface="Titillium Web" panose="00000500000000000000" pitchFamily="2" charset="0"/>
              </a:rPr>
              <a:t>We learned a lot from this research</a:t>
            </a:r>
          </a:p>
          <a:p>
            <a:pPr marL="342900" indent="-342900">
              <a:spcAft>
                <a:spcPts val="1200"/>
              </a:spcAft>
              <a:buFont typeface="Arial" panose="020B0604020202020204" pitchFamily="34" charset="0"/>
              <a:buChar char="•"/>
            </a:pPr>
            <a:r>
              <a:rPr lang="en-US" sz="2400" dirty="0">
                <a:latin typeface="Titillium Web" panose="00000500000000000000" pitchFamily="2" charset="0"/>
              </a:rPr>
              <a:t>This research will lead to more research</a:t>
            </a:r>
          </a:p>
          <a:p>
            <a:pPr>
              <a:spcAft>
                <a:spcPts val="1200"/>
              </a:spcAft>
            </a:pPr>
            <a:endParaRPr lang="en-US" sz="2400" dirty="0">
              <a:latin typeface="Titillium Web" panose="00000500000000000000" pitchFamily="2" charset="0"/>
            </a:endParaRPr>
          </a:p>
        </p:txBody>
      </p:sp>
      <p:sp>
        <p:nvSpPr>
          <p:cNvPr id="342" name="Rectangle 341">
            <a:extLst>
              <a:ext uri="{FF2B5EF4-FFF2-40B4-BE49-F238E27FC236}">
                <a16:creationId xmlns:a16="http://schemas.microsoft.com/office/drawing/2014/main" id="{5BD46D9E-DC72-445B-85C9-107FB15AD51E}"/>
              </a:ext>
            </a:extLst>
          </p:cNvPr>
          <p:cNvSpPr/>
          <p:nvPr/>
        </p:nvSpPr>
        <p:spPr>
          <a:xfrm>
            <a:off x="19060698" y="18723117"/>
            <a:ext cx="17197998" cy="1622175"/>
          </a:xfrm>
          <a:prstGeom prst="rect">
            <a:avLst/>
          </a:prstGeom>
          <a:solidFill>
            <a:srgbClr val="005035"/>
          </a:solidFill>
          <a:ln>
            <a:solidFill>
              <a:srgbClr val="005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213441EB-535A-4E1A-81FF-55A7A6C4325A}"/>
              </a:ext>
            </a:extLst>
          </p:cNvPr>
          <p:cNvSpPr/>
          <p:nvPr/>
        </p:nvSpPr>
        <p:spPr>
          <a:xfrm>
            <a:off x="19363355" y="18977782"/>
            <a:ext cx="16582369" cy="1098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6"/>
                </a:solidFill>
                <a:latin typeface="Titillium Web" panose="00000500000000000000" pitchFamily="2" charset="0"/>
              </a:rPr>
              <a:t>Acknowledgements: </a:t>
            </a:r>
            <a:r>
              <a:rPr lang="en-US" sz="1100" dirty="0">
                <a:solidFill>
                  <a:schemeClr val="accent6"/>
                </a:solidFill>
                <a:latin typeface="Titillium Web" panose="00000500000000000000" pitchFamily="2" charset="0"/>
              </a:rPr>
              <a:t>This work was supported by the National Institutes of Health (grant R35GM127087 to J.A.C), the Burroughs </a:t>
            </a:r>
            <a:r>
              <a:rPr lang="en-US" sz="1100" dirty="0" err="1">
                <a:solidFill>
                  <a:schemeClr val="accent6"/>
                </a:solidFill>
                <a:latin typeface="Titillium Web" panose="00000500000000000000" pitchFamily="2" charset="0"/>
              </a:rPr>
              <a:t>Wellcome</a:t>
            </a:r>
            <a:r>
              <a:rPr lang="en-US" sz="1100" dirty="0">
                <a:solidFill>
                  <a:schemeClr val="accent6"/>
                </a:solidFill>
                <a:latin typeface="Titillium Web" panose="00000500000000000000" pitchFamily="2" charset="0"/>
              </a:rPr>
              <a:t> Fund Preterm Birth Initiative (to J.A.C and A.R.), and by the March of Dimes through the March of Dimes Prematurity Research Center Ohio Collaborative (to L.J.M., G.Z., P.A., J.A.C., and A.R.). A.A. was also supported by American Heart Association fellowship 20PRE35080073 and NIGMS of the National Institutes of Health under award number T32GM007347. This work was conducted in part using the resources of the Advanced Computing Center for Research and Education at Vanderbilt University. The content is solely the responsibility of the authors and does not necessarily represent the official views of the National Institutes of Health, the March of Dimes, or the Burroughs </a:t>
            </a:r>
            <a:r>
              <a:rPr lang="en-US" sz="1100" dirty="0" err="1">
                <a:solidFill>
                  <a:schemeClr val="accent6"/>
                </a:solidFill>
                <a:latin typeface="Titillium Web" panose="00000500000000000000" pitchFamily="2" charset="0"/>
              </a:rPr>
              <a:t>Wellcome</a:t>
            </a:r>
            <a:r>
              <a:rPr lang="en-US" sz="1100" dirty="0">
                <a:solidFill>
                  <a:schemeClr val="accent6"/>
                </a:solidFill>
                <a:latin typeface="Titillium Web" panose="00000500000000000000" pitchFamily="2" charset="0"/>
              </a:rPr>
              <a:t> Fund.</a:t>
            </a:r>
          </a:p>
          <a:p>
            <a:r>
              <a:rPr lang="en-US" sz="1100" b="1" dirty="0">
                <a:solidFill>
                  <a:schemeClr val="accent6"/>
                </a:solidFill>
                <a:latin typeface="Titillium Web" panose="00000500000000000000" pitchFamily="2" charset="0"/>
              </a:rPr>
              <a:t>Citations: </a:t>
            </a:r>
            <a:r>
              <a:rPr lang="en-US" sz="1100" dirty="0">
                <a:solidFill>
                  <a:schemeClr val="accent6"/>
                </a:solidFill>
                <a:latin typeface="Titillium Web" panose="00000500000000000000" pitchFamily="2" charset="0"/>
              </a:rPr>
              <a:t>LaBella AL, Abraham A, </a:t>
            </a:r>
            <a:r>
              <a:rPr lang="en-US" sz="1100" dirty="0" err="1">
                <a:solidFill>
                  <a:schemeClr val="accent6"/>
                </a:solidFill>
                <a:latin typeface="Titillium Web" panose="00000500000000000000" pitchFamily="2" charset="0"/>
              </a:rPr>
              <a:t>Pichkar</a:t>
            </a:r>
            <a:r>
              <a:rPr lang="en-US" sz="1100" dirty="0">
                <a:solidFill>
                  <a:schemeClr val="accent6"/>
                </a:solidFill>
                <a:latin typeface="Titillium Web" panose="00000500000000000000" pitchFamily="2" charset="0"/>
              </a:rPr>
              <a:t> Y, Fong SL, Zhang G, Muglia LJ, Abbot P, </a:t>
            </a:r>
            <a:r>
              <a:rPr lang="en-US" sz="1100" dirty="0" err="1">
                <a:solidFill>
                  <a:schemeClr val="accent6"/>
                </a:solidFill>
                <a:latin typeface="Titillium Web" panose="00000500000000000000" pitchFamily="2" charset="0"/>
              </a:rPr>
              <a:t>Rokas</a:t>
            </a:r>
            <a:r>
              <a:rPr lang="en-US" sz="1100" dirty="0">
                <a:solidFill>
                  <a:schemeClr val="accent6"/>
                </a:solidFill>
                <a:latin typeface="Titillium Web" panose="00000500000000000000" pitchFamily="2" charset="0"/>
              </a:rPr>
              <a:t> A, Capra JA. Accounting for diverse evolutionary forces reveals mosaic patterns of selection on human preterm birth loci. Nature communications. 2020 Jul 24;11(1):1-2.</a:t>
            </a:r>
          </a:p>
          <a:p>
            <a:r>
              <a:rPr lang="en-US" sz="1100" dirty="0" err="1">
                <a:solidFill>
                  <a:schemeClr val="accent6"/>
                </a:solidFill>
                <a:latin typeface="Titillium Web" panose="00000500000000000000" pitchFamily="2" charset="0"/>
              </a:rPr>
              <a:t>Loh</a:t>
            </a:r>
            <a:r>
              <a:rPr lang="en-US" sz="1100" dirty="0">
                <a:solidFill>
                  <a:schemeClr val="accent6"/>
                </a:solidFill>
                <a:latin typeface="Titillium Web" panose="00000500000000000000" pitchFamily="2" charset="0"/>
              </a:rPr>
              <a:t> PR, </a:t>
            </a:r>
            <a:r>
              <a:rPr lang="en-US" sz="1100" dirty="0" err="1">
                <a:solidFill>
                  <a:schemeClr val="accent6"/>
                </a:solidFill>
                <a:latin typeface="Titillium Web" panose="00000500000000000000" pitchFamily="2" charset="0"/>
              </a:rPr>
              <a:t>Kichaev</a:t>
            </a:r>
            <a:r>
              <a:rPr lang="en-US" sz="1100" dirty="0">
                <a:solidFill>
                  <a:schemeClr val="accent6"/>
                </a:solidFill>
                <a:latin typeface="Titillium Web" panose="00000500000000000000" pitchFamily="2" charset="0"/>
              </a:rPr>
              <a:t> G, </a:t>
            </a:r>
            <a:r>
              <a:rPr lang="en-US" sz="1100" dirty="0" err="1">
                <a:solidFill>
                  <a:schemeClr val="accent6"/>
                </a:solidFill>
                <a:latin typeface="Titillium Web" panose="00000500000000000000" pitchFamily="2" charset="0"/>
              </a:rPr>
              <a:t>Gazal</a:t>
            </a:r>
            <a:r>
              <a:rPr lang="en-US" sz="1100" dirty="0">
                <a:solidFill>
                  <a:schemeClr val="accent6"/>
                </a:solidFill>
                <a:latin typeface="Titillium Web" panose="00000500000000000000" pitchFamily="2" charset="0"/>
              </a:rPr>
              <a:t> S, </a:t>
            </a:r>
            <a:r>
              <a:rPr lang="en-US" sz="1100" dirty="0" err="1">
                <a:solidFill>
                  <a:schemeClr val="accent6"/>
                </a:solidFill>
                <a:latin typeface="Titillium Web" panose="00000500000000000000" pitchFamily="2" charset="0"/>
              </a:rPr>
              <a:t>Schoech</a:t>
            </a:r>
            <a:r>
              <a:rPr lang="en-US" sz="1100" dirty="0">
                <a:solidFill>
                  <a:schemeClr val="accent6"/>
                </a:solidFill>
                <a:latin typeface="Titillium Web" panose="00000500000000000000" pitchFamily="2" charset="0"/>
              </a:rPr>
              <a:t> AP, Price AL. Mixed-model association for biobank-scale datasets. Nature genetics. 2018 Jul;50(7):906-8.</a:t>
            </a:r>
          </a:p>
          <a:p>
            <a:r>
              <a:rPr lang="en-US" sz="1100" b="1" dirty="0" err="1">
                <a:solidFill>
                  <a:schemeClr val="accent6"/>
                </a:solidFill>
                <a:latin typeface="Titillium Web" panose="00000500000000000000" pitchFamily="2" charset="0"/>
              </a:rPr>
              <a:t>MOSAIc</a:t>
            </a:r>
            <a:r>
              <a:rPr lang="en-US" sz="1100" b="1" dirty="0">
                <a:solidFill>
                  <a:schemeClr val="accent6"/>
                </a:solidFill>
                <a:latin typeface="Titillium Web" panose="00000500000000000000" pitchFamily="2" charset="0"/>
              </a:rPr>
              <a:t> Pipeline: </a:t>
            </a:r>
            <a:r>
              <a:rPr lang="en-US" sz="1100" dirty="0">
                <a:solidFill>
                  <a:schemeClr val="accent6"/>
                </a:solidFill>
                <a:latin typeface="Titillium Web" panose="00000500000000000000" pitchFamily="2" charset="0"/>
              </a:rPr>
              <a:t>https://github.com/abraham-abin13/gsel_vec</a:t>
            </a:r>
          </a:p>
        </p:txBody>
      </p:sp>
    </p:spTree>
    <p:extLst>
      <p:ext uri="{BB962C8B-B14F-4D97-AF65-F5344CB8AC3E}">
        <p14:creationId xmlns:p14="http://schemas.microsoft.com/office/powerpoint/2010/main" val="1439562392"/>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1677</TotalTime>
  <Words>979</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Titillium Web Light</vt:lpstr>
      <vt:lpstr>Titillium Web</vt:lpstr>
      <vt:lpstr>Arial</vt:lpstr>
      <vt:lpstr>Calibri</vt:lpstr>
      <vt:lpstr>Dosis ExtraLight</vt:lpstr>
      <vt:lpstr>Mowbray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Abbe LaBella</dc:creator>
  <cp:lastModifiedBy>Abbe LaBella</cp:lastModifiedBy>
  <cp:revision>22</cp:revision>
  <dcterms:modified xsi:type="dcterms:W3CDTF">2023-10-27T13:38:23Z</dcterms:modified>
</cp:coreProperties>
</file>